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5" r:id="rId1"/>
  </p:sldMasterIdLst>
  <p:sldIdLst>
    <p:sldId id="256" r:id="rId2"/>
    <p:sldId id="257" r:id="rId3"/>
    <p:sldId id="258" r:id="rId4"/>
    <p:sldId id="259" r:id="rId5"/>
    <p:sldId id="260" r:id="rId6"/>
    <p:sldId id="261" r:id="rId7"/>
    <p:sldId id="262" r:id="rId8"/>
    <p:sldId id="272" r:id="rId9"/>
    <p:sldId id="273" r:id="rId10"/>
    <p:sldId id="263" r:id="rId11"/>
    <p:sldId id="264" r:id="rId12"/>
    <p:sldId id="274" r:id="rId13"/>
    <p:sldId id="265" r:id="rId14"/>
    <p:sldId id="266" r:id="rId15"/>
    <p:sldId id="267" r:id="rId16"/>
    <p:sldId id="275" r:id="rId17"/>
    <p:sldId id="269" r:id="rId18"/>
    <p:sldId id="268" r:id="rId19"/>
    <p:sldId id="27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Quinuel Ndip-Agbor" initials="QN" lastIdx="1" clrIdx="0">
    <p:extLst>
      <p:ext uri="{19B8F6BF-5375-455C-9EA6-DF929625EA0E}">
        <p15:presenceInfo xmlns:p15="http://schemas.microsoft.com/office/powerpoint/2012/main" userId="4810bea4a68e198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png>
</file>

<file path=ppt/media/image21.jpeg>
</file>

<file path=ppt/media/image22.jpeg>
</file>

<file path=ppt/media/image23.jpeg>
</file>

<file path=ppt/media/image24.jpeg>
</file>

<file path=ppt/media/image25.jpeg>
</file>

<file path=ppt/media/image26.png>
</file>

<file path=ppt/media/image27.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smtClean="0"/>
              <a:pPr/>
              <a:t>1/10/2024</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8655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19636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42096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581490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784144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536269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650058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882719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54343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00992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91989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467838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45740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2216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430076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8340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86710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1/10/2024</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21341844"/>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 id="2147483762"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jpeg"/></Relationships>
</file>

<file path=ppt/slides/_rels/slide1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7.xml"/><Relationship Id="rId4" Type="http://schemas.openxmlformats.org/officeDocument/2006/relationships/image" Target="../media/image25.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hyperlink" Target="https://itsourcecode.com/free-projects/database-design-projects/telemedicine-online-platform-database-design/#google_vignette"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8286E-12DB-7E8B-64F3-52F991AA2199}"/>
              </a:ext>
            </a:extLst>
          </p:cNvPr>
          <p:cNvSpPr>
            <a:spLocks noGrp="1"/>
          </p:cNvSpPr>
          <p:nvPr>
            <p:ph type="ctrTitle"/>
          </p:nvPr>
        </p:nvSpPr>
        <p:spPr/>
        <p:txBody>
          <a:bodyPr>
            <a:noAutofit/>
          </a:bodyPr>
          <a:lstStyle/>
          <a:p>
            <a:r>
              <a:rPr lang="en-US" sz="11500" dirty="0">
                <a:solidFill>
                  <a:schemeClr val="accent1">
                    <a:lumMod val="75000"/>
                  </a:schemeClr>
                </a:solidFill>
              </a:rPr>
              <a:t>MEDIK</a:t>
            </a:r>
            <a:endParaRPr lang="en-CM" sz="11500" dirty="0">
              <a:solidFill>
                <a:schemeClr val="accent1">
                  <a:lumMod val="75000"/>
                </a:schemeClr>
              </a:solidFill>
            </a:endParaRPr>
          </a:p>
        </p:txBody>
      </p:sp>
      <p:sp>
        <p:nvSpPr>
          <p:cNvPr id="3" name="Subtitle 2">
            <a:extLst>
              <a:ext uri="{FF2B5EF4-FFF2-40B4-BE49-F238E27FC236}">
                <a16:creationId xmlns:a16="http://schemas.microsoft.com/office/drawing/2014/main" id="{2E8F8FD3-A441-4645-817D-4D857903B72C}"/>
              </a:ext>
            </a:extLst>
          </p:cNvPr>
          <p:cNvSpPr>
            <a:spLocks noGrp="1"/>
          </p:cNvSpPr>
          <p:nvPr>
            <p:ph type="subTitle" idx="1"/>
          </p:nvPr>
        </p:nvSpPr>
        <p:spPr>
          <a:xfrm>
            <a:off x="1385774" y="3925123"/>
            <a:ext cx="8825658" cy="1694441"/>
          </a:xfrm>
        </p:spPr>
        <p:txBody>
          <a:bodyPr>
            <a:normAutofit fontScale="25000" lnSpcReduction="20000"/>
          </a:bodyPr>
          <a:lstStyle/>
          <a:p>
            <a:r>
              <a:rPr lang="en-US" sz="6400" b="1" kern="100" dirty="0">
                <a:effectLst/>
                <a:latin typeface="Calibri" panose="020F0502020204030204" pitchFamily="34" charset="0"/>
                <a:ea typeface="Calibri" panose="020F0502020204030204" pitchFamily="34" charset="0"/>
              </a:rPr>
              <a:t>           </a:t>
            </a:r>
            <a:r>
              <a:rPr lang="en-US" sz="7400" b="1" u="sng" kern="100" dirty="0">
                <a:effectLst/>
                <a:latin typeface="Calibri" panose="020F0502020204030204" pitchFamily="34" charset="0"/>
                <a:ea typeface="Calibri" panose="020F0502020204030204" pitchFamily="34" charset="0"/>
              </a:rPr>
              <a:t>REQUIREMENT, DESIGN AND TESTING FOR TELEMEDCINE APP</a:t>
            </a:r>
          </a:p>
          <a:p>
            <a:endParaRPr lang="en-US" sz="6400" b="1" kern="100" dirty="0">
              <a:effectLst/>
              <a:latin typeface="Calibri" panose="020F0502020204030204" pitchFamily="34" charset="0"/>
              <a:ea typeface="Calibri" panose="020F0502020204030204" pitchFamily="34" charset="0"/>
            </a:endParaRPr>
          </a:p>
          <a:p>
            <a:endParaRPr lang="en-US" sz="6400" b="1" kern="100" dirty="0">
              <a:effectLst/>
              <a:latin typeface="Calibri" panose="020F0502020204030204" pitchFamily="34" charset="0"/>
              <a:ea typeface="Calibri" panose="020F0502020204030204" pitchFamily="34" charset="0"/>
            </a:endParaRPr>
          </a:p>
          <a:p>
            <a:pPr algn="just">
              <a:lnSpc>
                <a:spcPct val="107000"/>
              </a:lnSpc>
              <a:spcAft>
                <a:spcPts val="800"/>
              </a:spcAft>
            </a:pPr>
            <a:r>
              <a:rPr lang="en-US" sz="6400" b="1" kern="100" dirty="0">
                <a:effectLst/>
                <a:latin typeface="Calibri" panose="020F0502020204030204" pitchFamily="34" charset="0"/>
                <a:ea typeface="Calibri" panose="020F0502020204030204" pitchFamily="34" charset="0"/>
              </a:rPr>
              <a:t>                   </a:t>
            </a:r>
            <a:r>
              <a:rPr lang="en-US" sz="6400" b="1" kern="100" dirty="0">
                <a:latin typeface="Times New Roman" panose="02020603050405020304" pitchFamily="18" charset="0"/>
                <a:ea typeface="Calibri" panose="020F0502020204030204" pitchFamily="34" charset="0"/>
              </a:rPr>
              <a:t>                                                  </a:t>
            </a:r>
            <a:r>
              <a:rPr lang="en-US" sz="4300" b="1" kern="100" dirty="0">
                <a:effectLst/>
                <a:latin typeface="Times New Roman" panose="02020603050405020304" pitchFamily="18" charset="0"/>
                <a:ea typeface="Calibri" panose="020F0502020204030204" pitchFamily="34" charset="0"/>
              </a:rPr>
              <a:t>COURSE INSTRUCTOR: DR. TSAGUE ALINE </a:t>
            </a:r>
            <a:endParaRPr lang="en-CM" sz="6400" kern="100" dirty="0">
              <a:effectLst/>
              <a:latin typeface="Calibri" panose="020F0502020204030204" pitchFamily="34" charset="0"/>
              <a:ea typeface="Calibri" panose="020F0502020204030204" pitchFamily="34" charset="0"/>
            </a:endParaRPr>
          </a:p>
          <a:p>
            <a:endParaRPr lang="en-CM" sz="1800" kern="100" dirty="0">
              <a:solidFill>
                <a:srgbClr val="000000"/>
              </a:solidFill>
              <a:effectLst/>
              <a:latin typeface="Calibri" panose="020F0502020204030204" pitchFamily="34" charset="0"/>
              <a:ea typeface="Calibri" panose="020F0502020204030204" pitchFamily="34" charset="0"/>
            </a:endParaRPr>
          </a:p>
          <a:p>
            <a:endParaRPr lang="en-CM" dirty="0"/>
          </a:p>
        </p:txBody>
      </p:sp>
    </p:spTree>
    <p:extLst>
      <p:ext uri="{BB962C8B-B14F-4D97-AF65-F5344CB8AC3E}">
        <p14:creationId xmlns:p14="http://schemas.microsoft.com/office/powerpoint/2010/main" val="3996502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8F19C4E-5BE5-03CC-DA58-73CEC0659A1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9792" y="238192"/>
            <a:ext cx="5112321" cy="3179712"/>
          </a:xfrm>
          <a:prstGeom prst="rect">
            <a:avLst/>
          </a:prstGeom>
        </p:spPr>
      </p:pic>
      <p:pic>
        <p:nvPicPr>
          <p:cNvPr id="4" name="Picture 3">
            <a:extLst>
              <a:ext uri="{FF2B5EF4-FFF2-40B4-BE49-F238E27FC236}">
                <a16:creationId xmlns:a16="http://schemas.microsoft.com/office/drawing/2014/main" id="{7CDC56A6-6DFD-9480-EF89-7D464903D00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249288"/>
            <a:ext cx="5707123" cy="3179712"/>
          </a:xfrm>
          <a:prstGeom prst="rect">
            <a:avLst/>
          </a:prstGeom>
        </p:spPr>
      </p:pic>
      <p:pic>
        <p:nvPicPr>
          <p:cNvPr id="5" name="Picture 4">
            <a:extLst>
              <a:ext uri="{FF2B5EF4-FFF2-40B4-BE49-F238E27FC236}">
                <a16:creationId xmlns:a16="http://schemas.microsoft.com/office/drawing/2014/main" id="{0844C339-21F2-405D-DD51-5C88CBA2634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9792" y="3614717"/>
            <a:ext cx="5206568" cy="3005091"/>
          </a:xfrm>
          <a:prstGeom prst="rect">
            <a:avLst/>
          </a:prstGeom>
        </p:spPr>
      </p:pic>
      <p:pic>
        <p:nvPicPr>
          <p:cNvPr id="6" name="Picture 5">
            <a:extLst>
              <a:ext uri="{FF2B5EF4-FFF2-40B4-BE49-F238E27FC236}">
                <a16:creationId xmlns:a16="http://schemas.microsoft.com/office/drawing/2014/main" id="{2E80F8BB-4256-B5A4-DA81-FCB9EE9832C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96000" y="3614716"/>
            <a:ext cx="5707123" cy="3005091"/>
          </a:xfrm>
          <a:prstGeom prst="rect">
            <a:avLst/>
          </a:prstGeom>
        </p:spPr>
      </p:pic>
    </p:spTree>
    <p:extLst>
      <p:ext uri="{BB962C8B-B14F-4D97-AF65-F5344CB8AC3E}">
        <p14:creationId xmlns:p14="http://schemas.microsoft.com/office/powerpoint/2010/main" val="3923814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E407D3D-83D2-F10B-82DC-DD658F0CE6F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9378" y="303750"/>
            <a:ext cx="5296619" cy="3211808"/>
          </a:xfrm>
          <a:prstGeom prst="rect">
            <a:avLst/>
          </a:prstGeom>
        </p:spPr>
      </p:pic>
      <p:pic>
        <p:nvPicPr>
          <p:cNvPr id="3" name="Picture 2">
            <a:extLst>
              <a:ext uri="{FF2B5EF4-FFF2-40B4-BE49-F238E27FC236}">
                <a16:creationId xmlns:a16="http://schemas.microsoft.com/office/drawing/2014/main" id="{3AA64FB4-0216-1D9D-51B5-68E2A4E103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303749"/>
            <a:ext cx="5725160" cy="3211808"/>
          </a:xfrm>
          <a:prstGeom prst="rect">
            <a:avLst/>
          </a:prstGeom>
        </p:spPr>
      </p:pic>
      <p:pic>
        <p:nvPicPr>
          <p:cNvPr id="4" name="Picture 3">
            <a:extLst>
              <a:ext uri="{FF2B5EF4-FFF2-40B4-BE49-F238E27FC236}">
                <a16:creationId xmlns:a16="http://schemas.microsoft.com/office/drawing/2014/main" id="{0AF98768-05DE-F73F-708D-44636C79BF9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70333" y="3907408"/>
            <a:ext cx="5296619" cy="2766381"/>
          </a:xfrm>
          <a:prstGeom prst="rect">
            <a:avLst/>
          </a:prstGeom>
        </p:spPr>
      </p:pic>
    </p:spTree>
    <p:extLst>
      <p:ext uri="{BB962C8B-B14F-4D97-AF65-F5344CB8AC3E}">
        <p14:creationId xmlns:p14="http://schemas.microsoft.com/office/powerpoint/2010/main" val="1293395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CA2E5-91B7-E978-E658-CDDBB460908C}"/>
              </a:ext>
            </a:extLst>
          </p:cNvPr>
          <p:cNvSpPr>
            <a:spLocks noGrp="1"/>
          </p:cNvSpPr>
          <p:nvPr>
            <p:ph type="title"/>
          </p:nvPr>
        </p:nvSpPr>
        <p:spPr>
          <a:xfrm>
            <a:off x="1295402" y="982132"/>
            <a:ext cx="9601196" cy="5409790"/>
          </a:xfrm>
        </p:spPr>
        <p:txBody>
          <a:bodyPr/>
          <a:lstStyle/>
          <a:p>
            <a:r>
              <a:rPr lang="en-US" b="1" dirty="0"/>
              <a:t>2) UI DESIGN</a:t>
            </a:r>
            <a:endParaRPr lang="en-CM" b="1" dirty="0"/>
          </a:p>
        </p:txBody>
      </p:sp>
    </p:spTree>
    <p:extLst>
      <p:ext uri="{BB962C8B-B14F-4D97-AF65-F5344CB8AC3E}">
        <p14:creationId xmlns:p14="http://schemas.microsoft.com/office/powerpoint/2010/main" val="3024886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C360E1D-D2F5-6E81-89E8-D51B31814F7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55070" y="568325"/>
            <a:ext cx="3226817" cy="57213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Picture 2">
            <a:extLst>
              <a:ext uri="{FF2B5EF4-FFF2-40B4-BE49-F238E27FC236}">
                <a16:creationId xmlns:a16="http://schemas.microsoft.com/office/drawing/2014/main" id="{0375AFE4-1FA7-71B0-7C53-A4B578E967D8}"/>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298335" y="568325"/>
            <a:ext cx="3423668" cy="57213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a:extLst>
              <a:ext uri="{FF2B5EF4-FFF2-40B4-BE49-F238E27FC236}">
                <a16:creationId xmlns:a16="http://schemas.microsoft.com/office/drawing/2014/main" id="{3E046DB3-38AB-D620-3F04-AF27B6673E2C}"/>
              </a:ext>
            </a:extLst>
          </p:cNvPr>
          <p:cNvPicPr/>
          <p:nvPr/>
        </p:nvPicPr>
        <p:blipFill rotWithShape="1">
          <a:blip r:embed="rId4"/>
          <a:srcRect t="834" r="1198" b="-1"/>
          <a:stretch/>
        </p:blipFill>
        <p:spPr bwMode="auto">
          <a:xfrm>
            <a:off x="8087532" y="568325"/>
            <a:ext cx="3423668" cy="57213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4663048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EFA10C7-8999-1595-BBEC-B7A59D3E237D}"/>
              </a:ext>
            </a:extLst>
          </p:cNvPr>
          <p:cNvPicPr/>
          <p:nvPr/>
        </p:nvPicPr>
        <p:blipFill>
          <a:blip r:embed="rId2"/>
          <a:stretch>
            <a:fillRect/>
          </a:stretch>
        </p:blipFill>
        <p:spPr>
          <a:xfrm>
            <a:off x="528885" y="489381"/>
            <a:ext cx="3647304" cy="586814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Picture 2">
            <a:extLst>
              <a:ext uri="{FF2B5EF4-FFF2-40B4-BE49-F238E27FC236}">
                <a16:creationId xmlns:a16="http://schemas.microsoft.com/office/drawing/2014/main" id="{8C5C1E8D-24C2-D7D2-F65D-6728C746E219}"/>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462463" y="489381"/>
            <a:ext cx="3553350" cy="586814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a:extLst>
              <a:ext uri="{FF2B5EF4-FFF2-40B4-BE49-F238E27FC236}">
                <a16:creationId xmlns:a16="http://schemas.microsoft.com/office/drawing/2014/main" id="{3BEAA316-E257-176C-022B-BF918D3E1818}"/>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8299879" y="489381"/>
            <a:ext cx="3553350" cy="58315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5766626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C44E27F-CDA3-42CC-82B0-4F53E749750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30377" y="516430"/>
            <a:ext cx="3247872" cy="58251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Picture 2">
            <a:extLst>
              <a:ext uri="{FF2B5EF4-FFF2-40B4-BE49-F238E27FC236}">
                <a16:creationId xmlns:a16="http://schemas.microsoft.com/office/drawing/2014/main" id="{43BB8349-4B24-E81D-DC51-E94B5E1FA26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226111" y="488269"/>
            <a:ext cx="3441823" cy="58251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a:extLst>
              <a:ext uri="{FF2B5EF4-FFF2-40B4-BE49-F238E27FC236}">
                <a16:creationId xmlns:a16="http://schemas.microsoft.com/office/drawing/2014/main" id="{FEA9B218-FA77-108E-3402-723753A94A23}"/>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8115796" y="488269"/>
            <a:ext cx="3545827" cy="58251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980398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FAE10-0C4C-0856-3FF3-9C67B0C20F0F}"/>
              </a:ext>
            </a:extLst>
          </p:cNvPr>
          <p:cNvSpPr>
            <a:spLocks noGrp="1"/>
          </p:cNvSpPr>
          <p:nvPr>
            <p:ph type="title"/>
          </p:nvPr>
        </p:nvSpPr>
        <p:spPr>
          <a:xfrm>
            <a:off x="594804" y="982132"/>
            <a:ext cx="11079332" cy="5054684"/>
          </a:xfrm>
        </p:spPr>
        <p:txBody>
          <a:bodyPr/>
          <a:lstStyle/>
          <a:p>
            <a:r>
              <a:rPr lang="en-US" b="1" dirty="0"/>
              <a:t>3) DATABASE DESIGN</a:t>
            </a:r>
            <a:endParaRPr lang="en-CM" b="1" dirty="0"/>
          </a:p>
        </p:txBody>
      </p:sp>
    </p:spTree>
    <p:extLst>
      <p:ext uri="{BB962C8B-B14F-4D97-AF65-F5344CB8AC3E}">
        <p14:creationId xmlns:p14="http://schemas.microsoft.com/office/powerpoint/2010/main" val="26353251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2C2195B-9A03-917D-7E39-1A6F679C0953}"/>
              </a:ext>
            </a:extLst>
          </p:cNvPr>
          <p:cNvPicPr/>
          <p:nvPr/>
        </p:nvPicPr>
        <p:blipFill>
          <a:blip r:embed="rId2"/>
          <a:stretch>
            <a:fillRect/>
          </a:stretch>
        </p:blipFill>
        <p:spPr>
          <a:xfrm>
            <a:off x="559293" y="1305017"/>
            <a:ext cx="10945773" cy="4967056"/>
          </a:xfrm>
          <a:prstGeom prst="rect">
            <a:avLst/>
          </a:prstGeom>
        </p:spPr>
      </p:pic>
    </p:spTree>
    <p:extLst>
      <p:ext uri="{BB962C8B-B14F-4D97-AF65-F5344CB8AC3E}">
        <p14:creationId xmlns:p14="http://schemas.microsoft.com/office/powerpoint/2010/main" val="3106467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169AA81-3393-10D5-8A0E-95AC595221EA}"/>
              </a:ext>
            </a:extLst>
          </p:cNvPr>
          <p:cNvPicPr/>
          <p:nvPr/>
        </p:nvPicPr>
        <p:blipFill>
          <a:blip r:embed="rId2"/>
          <a:stretch>
            <a:fillRect/>
          </a:stretch>
        </p:blipFill>
        <p:spPr>
          <a:xfrm>
            <a:off x="568171" y="1154097"/>
            <a:ext cx="10963921" cy="5299968"/>
          </a:xfrm>
          <a:prstGeom prst="rect">
            <a:avLst/>
          </a:prstGeom>
        </p:spPr>
      </p:pic>
    </p:spTree>
    <p:extLst>
      <p:ext uri="{BB962C8B-B14F-4D97-AF65-F5344CB8AC3E}">
        <p14:creationId xmlns:p14="http://schemas.microsoft.com/office/powerpoint/2010/main" val="969335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1762AE0-C252-2E86-CE7D-93822F215E2A}"/>
              </a:ext>
            </a:extLst>
          </p:cNvPr>
          <p:cNvSpPr txBox="1"/>
          <p:nvPr/>
        </p:nvSpPr>
        <p:spPr>
          <a:xfrm>
            <a:off x="745724" y="556181"/>
            <a:ext cx="11141476" cy="5196679"/>
          </a:xfrm>
          <a:prstGeom prst="rect">
            <a:avLst/>
          </a:prstGeom>
          <a:noFill/>
        </p:spPr>
        <p:txBody>
          <a:bodyPr wrap="square">
            <a:spAutoFit/>
          </a:bodyPr>
          <a:lstStyle/>
          <a:p>
            <a:pPr marL="127000" indent="-6350" algn="just">
              <a:lnSpc>
                <a:spcPct val="107000"/>
              </a:lnSpc>
              <a:spcAft>
                <a:spcPts val="5"/>
              </a:spcAft>
            </a:pPr>
            <a:r>
              <a:rPr lang="en-US" sz="3200" b="1" kern="100" dirty="0">
                <a:effectLst/>
                <a:latin typeface="Times New Roman" panose="02020603050405020304" pitchFamily="18" charset="0"/>
                <a:ea typeface="Calibri" panose="020F0502020204030204" pitchFamily="34" charset="0"/>
                <a:cs typeface="Calibri" panose="020F0502020204030204" pitchFamily="34" charset="0"/>
              </a:rPr>
              <a:t>                          </a:t>
            </a:r>
          </a:p>
          <a:p>
            <a:pPr marL="127000" indent="-6350" algn="just">
              <a:lnSpc>
                <a:spcPct val="107000"/>
              </a:lnSpc>
              <a:spcAft>
                <a:spcPts val="5"/>
              </a:spcAft>
            </a:pPr>
            <a:r>
              <a:rPr lang="en-US" sz="3200" b="1" kern="100" dirty="0">
                <a:latin typeface="Times New Roman" panose="02020603050405020304" pitchFamily="18" charset="0"/>
                <a:ea typeface="Calibri" panose="020F0502020204030204" pitchFamily="34" charset="0"/>
                <a:cs typeface="Calibri" panose="020F0502020204030204" pitchFamily="34" charset="0"/>
              </a:rPr>
              <a:t>                             </a:t>
            </a:r>
            <a:r>
              <a:rPr lang="en-US" sz="3200" b="1" kern="100" dirty="0">
                <a:effectLst/>
                <a:latin typeface="Times New Roman" panose="02020603050405020304" pitchFamily="18" charset="0"/>
                <a:ea typeface="Calibri" panose="020F0502020204030204" pitchFamily="34" charset="0"/>
                <a:cs typeface="Calibri" panose="020F0502020204030204" pitchFamily="34" charset="0"/>
              </a:rPr>
              <a:t>SOME REFERENCES</a:t>
            </a:r>
            <a:endParaRPr lang="en-CM" sz="3200" b="1" kern="100" dirty="0">
              <a:effectLst/>
              <a:latin typeface="Calibri" panose="020F0502020204030204" pitchFamily="34" charset="0"/>
              <a:ea typeface="Calibri" panose="020F0502020204030204" pitchFamily="34" charset="0"/>
            </a:endParaRPr>
          </a:p>
          <a:p>
            <a:pPr algn="just">
              <a:lnSpc>
                <a:spcPct val="107000"/>
              </a:lnSpc>
              <a:spcAft>
                <a:spcPts val="610"/>
              </a:spcAft>
            </a:pPr>
            <a:r>
              <a:rPr lang="en-US" sz="2400" b="1" kern="100" dirty="0">
                <a:solidFill>
                  <a:schemeClr val="tx1">
                    <a:lumMod val="85000"/>
                  </a:schemeClr>
                </a:solidFill>
                <a:effectLst/>
                <a:latin typeface="Times New Roman" panose="02020603050405020304" pitchFamily="18" charset="0"/>
                <a:ea typeface="Calibri" panose="020F0502020204030204" pitchFamily="34" charset="0"/>
              </a:rPr>
              <a:t> </a:t>
            </a:r>
            <a:endParaRPr lang="en-CM" sz="2000" b="1" kern="100" dirty="0">
              <a:solidFill>
                <a:schemeClr val="tx1">
                  <a:lumMod val="85000"/>
                </a:schemeClr>
              </a:solidFill>
              <a:effectLst/>
              <a:latin typeface="Calibri" panose="020F0502020204030204" pitchFamily="34" charset="0"/>
              <a:ea typeface="Calibri" panose="020F0502020204030204" pitchFamily="34" charset="0"/>
            </a:endParaRPr>
          </a:p>
          <a:p>
            <a:pPr marL="342900" lvl="0" indent="-342900">
              <a:lnSpc>
                <a:spcPct val="107000"/>
              </a:lnSpc>
              <a:buFont typeface="+mj-lt"/>
              <a:buAutoNum type="arabicPeriod"/>
            </a:pPr>
            <a:r>
              <a:rPr lang="en-US" sz="1600" kern="100" dirty="0">
                <a:solidFill>
                  <a:schemeClr val="tx1">
                    <a:lumMod val="85000"/>
                  </a:schemeClr>
                </a:solidFill>
                <a:effectLst/>
                <a:latin typeface="Times New Roman" panose="02020603050405020304" pitchFamily="18" charset="0"/>
                <a:ea typeface="Calibri" panose="020F0502020204030204" pitchFamily="34" charset="0"/>
              </a:rPr>
              <a:t>Morgan, L. A. (2022). </a:t>
            </a:r>
            <a:r>
              <a:rPr lang="en-US" sz="1600" i="1" kern="100" dirty="0">
                <a:solidFill>
                  <a:schemeClr val="tx1">
                    <a:lumMod val="85000"/>
                  </a:schemeClr>
                </a:solidFill>
                <a:effectLst/>
                <a:latin typeface="Times New Roman" panose="02020603050405020304" pitchFamily="18" charset="0"/>
                <a:ea typeface="Calibri" panose="020F0502020204030204" pitchFamily="34" charset="0"/>
              </a:rPr>
              <a:t>HIPAA: A Practical Guide for Covered Entities and Business Associates</a:t>
            </a:r>
            <a:r>
              <a:rPr lang="en-US" sz="1600" kern="100" dirty="0">
                <a:solidFill>
                  <a:schemeClr val="tx1">
                    <a:lumMod val="85000"/>
                  </a:schemeClr>
                </a:solidFill>
                <a:effectLst/>
                <a:latin typeface="Times New Roman" panose="02020603050405020304" pitchFamily="18" charset="0"/>
                <a:ea typeface="Calibri" panose="020F0502020204030204" pitchFamily="34" charset="0"/>
              </a:rPr>
              <a:t>.</a:t>
            </a:r>
            <a:endParaRPr lang="en-CM" sz="1400" kern="100" dirty="0">
              <a:solidFill>
                <a:schemeClr val="tx1">
                  <a:lumMod val="85000"/>
                </a:schemeClr>
              </a:solidFill>
              <a:effectLst/>
              <a:latin typeface="Calibri" panose="020F0502020204030204" pitchFamily="34" charset="0"/>
              <a:ea typeface="Calibri" panose="020F0502020204030204" pitchFamily="34" charset="0"/>
            </a:endParaRPr>
          </a:p>
          <a:p>
            <a:pPr marL="457200">
              <a:lnSpc>
                <a:spcPct val="107000"/>
              </a:lnSpc>
            </a:pPr>
            <a:r>
              <a:rPr lang="en-US" sz="1600" kern="100" dirty="0">
                <a:solidFill>
                  <a:schemeClr val="tx1">
                    <a:lumMod val="85000"/>
                  </a:schemeClr>
                </a:solidFill>
                <a:effectLst/>
                <a:latin typeface="Times New Roman" panose="02020603050405020304" pitchFamily="18" charset="0"/>
                <a:ea typeface="Calibri" panose="020F0502020204030204" pitchFamily="34" charset="0"/>
              </a:rPr>
              <a:t> </a:t>
            </a:r>
            <a:endParaRPr lang="en-CM" sz="1400" kern="100" dirty="0">
              <a:solidFill>
                <a:schemeClr val="tx1">
                  <a:lumMod val="85000"/>
                </a:schemeClr>
              </a:solidFill>
              <a:effectLst/>
              <a:latin typeface="Calibri" panose="020F0502020204030204" pitchFamily="34" charset="0"/>
              <a:ea typeface="Calibri" panose="020F0502020204030204" pitchFamily="34" charset="0"/>
            </a:endParaRPr>
          </a:p>
          <a:p>
            <a:pPr lvl="0">
              <a:lnSpc>
                <a:spcPct val="107000"/>
              </a:lnSpc>
            </a:pPr>
            <a:r>
              <a:rPr lang="en-US" sz="1600" kern="100" dirty="0">
                <a:solidFill>
                  <a:schemeClr val="tx1">
                    <a:lumMod val="85000"/>
                  </a:schemeClr>
                </a:solidFill>
                <a:effectLst/>
                <a:latin typeface="Times New Roman" panose="02020603050405020304" pitchFamily="18" charset="0"/>
                <a:ea typeface="Calibri" panose="020F0502020204030204" pitchFamily="34" charset="0"/>
              </a:rPr>
              <a:t>2. Woodcock, J. (2018). </a:t>
            </a:r>
            <a:r>
              <a:rPr lang="en-US" sz="1600" i="1" kern="100" dirty="0">
                <a:solidFill>
                  <a:schemeClr val="tx1">
                    <a:lumMod val="85000"/>
                  </a:schemeClr>
                </a:solidFill>
                <a:effectLst/>
                <a:latin typeface="Times New Roman" panose="02020603050405020304" pitchFamily="18" charset="0"/>
                <a:ea typeface="Calibri" panose="020F0502020204030204" pitchFamily="34" charset="0"/>
              </a:rPr>
              <a:t>ISO 13485:2016 Quality Management Systems - Medical Devices - Application of ISO 9001:2015 for Regulatory Purposes</a:t>
            </a:r>
            <a:r>
              <a:rPr lang="en-US" sz="1600" kern="100" dirty="0">
                <a:solidFill>
                  <a:schemeClr val="tx1">
                    <a:lumMod val="85000"/>
                  </a:schemeClr>
                </a:solidFill>
                <a:effectLst/>
                <a:latin typeface="Times New Roman" panose="02020603050405020304" pitchFamily="18" charset="0"/>
                <a:ea typeface="Calibri" panose="020F0502020204030204" pitchFamily="34" charset="0"/>
              </a:rPr>
              <a:t>.</a:t>
            </a:r>
          </a:p>
          <a:p>
            <a:pPr lvl="0">
              <a:lnSpc>
                <a:spcPct val="107000"/>
              </a:lnSpc>
            </a:pPr>
            <a:endParaRPr lang="en-US" sz="1600" kern="100" dirty="0">
              <a:solidFill>
                <a:schemeClr val="tx1">
                  <a:lumMod val="85000"/>
                </a:schemeClr>
              </a:solidFill>
              <a:latin typeface="Times New Roman" panose="02020603050405020304" pitchFamily="18" charset="0"/>
              <a:ea typeface="Calibri" panose="020F0502020204030204" pitchFamily="34" charset="0"/>
            </a:endParaRPr>
          </a:p>
          <a:p>
            <a:pPr lvl="0">
              <a:lnSpc>
                <a:spcPct val="107000"/>
              </a:lnSpc>
            </a:pPr>
            <a:endParaRPr lang="en-US" sz="1400" kern="100" dirty="0">
              <a:solidFill>
                <a:schemeClr val="tx1">
                  <a:lumMod val="85000"/>
                </a:schemeClr>
              </a:solidFill>
              <a:latin typeface="Calibri" panose="020F0502020204030204" pitchFamily="34" charset="0"/>
              <a:ea typeface="Calibri" panose="020F0502020204030204" pitchFamily="34" charset="0"/>
            </a:endParaRPr>
          </a:p>
          <a:p>
            <a:pPr lvl="0">
              <a:lnSpc>
                <a:spcPct val="107000"/>
              </a:lnSpc>
            </a:pPr>
            <a:r>
              <a:rPr lang="en-US" sz="1400" kern="100" dirty="0">
                <a:solidFill>
                  <a:schemeClr val="tx1">
                    <a:lumMod val="85000"/>
                  </a:schemeClr>
                </a:solidFill>
                <a:effectLst/>
                <a:latin typeface="Calibri" panose="020F0502020204030204" pitchFamily="34" charset="0"/>
                <a:ea typeface="Calibri" panose="020F0502020204030204" pitchFamily="34" charset="0"/>
              </a:rPr>
              <a:t>3.</a:t>
            </a:r>
            <a:r>
              <a:rPr lang="en-US" sz="1600" kern="100" dirty="0">
                <a:solidFill>
                  <a:schemeClr val="tx1">
                    <a:lumMod val="85000"/>
                  </a:schemeClr>
                </a:solidFill>
                <a:effectLst/>
                <a:latin typeface="Times New Roman" panose="02020603050405020304" pitchFamily="18" charset="0"/>
                <a:ea typeface="Calibri" panose="020F0502020204030204" pitchFamily="34" charset="0"/>
              </a:rPr>
              <a:t>International Electrotechnical Commission. (2005). </a:t>
            </a:r>
            <a:r>
              <a:rPr lang="en-US" sz="1600" i="1" kern="100" dirty="0">
                <a:solidFill>
                  <a:schemeClr val="tx1">
                    <a:lumMod val="85000"/>
                  </a:schemeClr>
                </a:solidFill>
                <a:effectLst/>
                <a:latin typeface="Times New Roman" panose="02020603050405020304" pitchFamily="18" charset="0"/>
                <a:ea typeface="Calibri" panose="020F0502020204030204" pitchFamily="34" charset="0"/>
              </a:rPr>
              <a:t>IEC 60601-1:2005 Medical electrical equipment - General requirements for safety</a:t>
            </a:r>
          </a:p>
          <a:p>
            <a:pPr lvl="0">
              <a:lnSpc>
                <a:spcPct val="107000"/>
              </a:lnSpc>
            </a:pPr>
            <a:endParaRPr lang="en-US" sz="1600" i="1" kern="100" dirty="0">
              <a:solidFill>
                <a:schemeClr val="tx1">
                  <a:lumMod val="85000"/>
                </a:schemeClr>
              </a:solidFill>
              <a:latin typeface="Times New Roman" panose="02020603050405020304" pitchFamily="18" charset="0"/>
              <a:ea typeface="Calibri" panose="020F0502020204030204" pitchFamily="34" charset="0"/>
            </a:endParaRPr>
          </a:p>
          <a:p>
            <a:pPr lvl="0">
              <a:lnSpc>
                <a:spcPct val="107000"/>
              </a:lnSpc>
            </a:pPr>
            <a:endParaRPr lang="en-US" sz="1600" i="1" kern="100" dirty="0">
              <a:solidFill>
                <a:schemeClr val="tx1">
                  <a:lumMod val="85000"/>
                </a:schemeClr>
              </a:solidFill>
              <a:latin typeface="Times New Roman" panose="02020603050405020304" pitchFamily="18" charset="0"/>
              <a:ea typeface="Calibri" panose="020F0502020204030204" pitchFamily="34" charset="0"/>
            </a:endParaRPr>
          </a:p>
          <a:p>
            <a:pPr lvl="0">
              <a:lnSpc>
                <a:spcPct val="107000"/>
              </a:lnSpc>
            </a:pPr>
            <a:r>
              <a:rPr lang="en-US" sz="1600" i="1" kern="100" dirty="0">
                <a:solidFill>
                  <a:schemeClr val="tx1">
                    <a:lumMod val="85000"/>
                  </a:schemeClr>
                </a:solidFill>
                <a:effectLst/>
                <a:latin typeface="Times New Roman" panose="02020603050405020304" pitchFamily="18" charset="0"/>
                <a:ea typeface="Calibri" panose="020F0502020204030204" pitchFamily="34" charset="0"/>
              </a:rPr>
              <a:t>4.</a:t>
            </a:r>
            <a:r>
              <a:rPr lang="en-US" sz="1600" kern="100" dirty="0">
                <a:solidFill>
                  <a:schemeClr val="tx1">
                    <a:lumMod val="85000"/>
                  </a:schemeClr>
                </a:solidFill>
                <a:effectLst/>
                <a:latin typeface="Times New Roman" panose="02020603050405020304" pitchFamily="18" charset="0"/>
                <a:ea typeface="Calibri" panose="020F0502020204030204" pitchFamily="34" charset="0"/>
              </a:rPr>
              <a:t>ITSourceCode. (n.d.). Telemedicine Online Platform Database Design. Retrieved from </a:t>
            </a:r>
            <a:r>
              <a:rPr lang="en-US" sz="1600" u="sng" kern="100" dirty="0">
                <a:solidFill>
                  <a:srgbClr val="000000"/>
                </a:solidFill>
                <a:effectLst/>
                <a:latin typeface="Times New Roman" panose="02020603050405020304" pitchFamily="18" charset="0"/>
                <a:ea typeface="Calibri" panose="020F0502020204030204" pitchFamily="34" charset="0"/>
                <a:hlinkClick r:id="rId2"/>
              </a:rPr>
              <a:t>https://itsourcecode.com/free-projects/database-design-projects/telemedicine-online-platform-database-design/#google_vignette</a:t>
            </a:r>
            <a:endParaRPr lang="en-US" sz="1600" u="sng" kern="100" dirty="0">
              <a:solidFill>
                <a:srgbClr val="000000"/>
              </a:solidFill>
              <a:effectLst/>
              <a:latin typeface="Times New Roman" panose="02020603050405020304" pitchFamily="18" charset="0"/>
              <a:ea typeface="Calibri" panose="020F0502020204030204" pitchFamily="34" charset="0"/>
            </a:endParaRPr>
          </a:p>
          <a:p>
            <a:pPr lvl="0">
              <a:lnSpc>
                <a:spcPct val="107000"/>
              </a:lnSpc>
            </a:pPr>
            <a:endParaRPr lang="en-US" sz="1400" u="sng" kern="100" dirty="0">
              <a:solidFill>
                <a:srgbClr val="000000"/>
              </a:solidFill>
              <a:latin typeface="Calibri" panose="020F0502020204030204" pitchFamily="34" charset="0"/>
              <a:ea typeface="Calibri" panose="020F0502020204030204" pitchFamily="34" charset="0"/>
            </a:endParaRPr>
          </a:p>
          <a:p>
            <a:pPr lvl="0">
              <a:lnSpc>
                <a:spcPct val="107000"/>
              </a:lnSpc>
            </a:pPr>
            <a:r>
              <a:rPr lang="en-US" sz="1400" kern="100" dirty="0">
                <a:solidFill>
                  <a:srgbClr val="000000"/>
                </a:solidFill>
                <a:latin typeface="Calibri" panose="020F0502020204030204" pitchFamily="34" charset="0"/>
                <a:ea typeface="Calibri" panose="020F0502020204030204" pitchFamily="34" charset="0"/>
              </a:rPr>
              <a:t>5. </a:t>
            </a:r>
            <a:r>
              <a:rPr lang="en-US" sz="1400" kern="100" dirty="0">
                <a:solidFill>
                  <a:srgbClr val="000000"/>
                </a:solidFill>
                <a:effectLst/>
                <a:latin typeface="Times New Roman" panose="02020603050405020304" pitchFamily="18" charset="0"/>
                <a:ea typeface="Calibri" panose="020F0502020204030204" pitchFamily="34" charset="0"/>
              </a:rPr>
              <a:t>Wikipedia. (n.d.). ISO/IEC 15288. Retrieved from </a:t>
            </a:r>
            <a:r>
              <a:rPr lang="en-US" sz="1400" kern="100" dirty="0">
                <a:solidFill>
                  <a:srgbClr val="0070C0"/>
                </a:solidFill>
                <a:effectLst/>
                <a:latin typeface="Times New Roman" panose="02020603050405020304" pitchFamily="18" charset="0"/>
                <a:ea typeface="Calibri" panose="020F0502020204030204" pitchFamily="34" charset="0"/>
              </a:rPr>
              <a:t>https://en.wikipedia.org/wiki/ISO/IEC_15288</a:t>
            </a:r>
            <a:endParaRPr lang="en-CM" sz="1200" kern="100" dirty="0">
              <a:solidFill>
                <a:srgbClr val="0070C0"/>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170969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17D37-CC16-6A96-1ED3-C70E7153CDE1}"/>
              </a:ext>
            </a:extLst>
          </p:cNvPr>
          <p:cNvSpPr>
            <a:spLocks noGrp="1"/>
          </p:cNvSpPr>
          <p:nvPr>
            <p:ph type="title"/>
          </p:nvPr>
        </p:nvSpPr>
        <p:spPr>
          <a:xfrm>
            <a:off x="1141413" y="609600"/>
            <a:ext cx="9905998" cy="1041918"/>
          </a:xfrm>
        </p:spPr>
        <p:txBody>
          <a:bodyPr>
            <a:normAutofit/>
          </a:bodyPr>
          <a:lstStyle/>
          <a:p>
            <a:r>
              <a:rPr lang="en-US" sz="48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INTRODUCTION</a:t>
            </a:r>
            <a:endParaRPr lang="en-CM" sz="7200" b="1"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C7AAA76-57D0-97FD-316E-D0A022A5C988}"/>
              </a:ext>
            </a:extLst>
          </p:cNvPr>
          <p:cNvSpPr txBox="1"/>
          <p:nvPr/>
        </p:nvSpPr>
        <p:spPr>
          <a:xfrm>
            <a:off x="643813" y="1720840"/>
            <a:ext cx="10860832" cy="4479688"/>
          </a:xfrm>
          <a:prstGeom prst="rect">
            <a:avLst/>
          </a:prstGeom>
          <a:noFill/>
        </p:spPr>
        <p:txBody>
          <a:bodyPr wrap="square">
            <a:spAutoFit/>
          </a:bodyPr>
          <a:lstStyle/>
          <a:p>
            <a:pPr marL="114300" marR="253365" algn="just">
              <a:lnSpc>
                <a:spcPct val="99000"/>
              </a:lnSpc>
              <a:spcAft>
                <a:spcPts val="1870"/>
              </a:spcAft>
            </a:pPr>
            <a:r>
              <a:rPr lang="en-US" sz="1600" dirty="0">
                <a:effectLst/>
                <a:latin typeface="Times New Roman" panose="02020603050405020304" pitchFamily="18" charset="0"/>
                <a:ea typeface="Calibri" panose="020F0502020204030204" pitchFamily="34" charset="0"/>
              </a:rPr>
              <a:t>Telemedicine applications, also known as telehealth apps, have emerged as transformative tools in the healthcare landscape. With the growing need for medical attention without any latency, mobility issues and other challenges hindering the offering of quick medical services at maximum comfort, medical services through telecommunication are at high need. These mobile applications enable individuals to access healthcare services remotely, bridging geographical distances and overcoming mobility challenges. By leveraging the power of smartphones and other digital devices, telemedicine applications are revolutionizing the way healthcare is delivered and consumed .</a:t>
            </a:r>
          </a:p>
          <a:p>
            <a:pPr marL="114300" marR="253365" algn="just">
              <a:lnSpc>
                <a:spcPct val="99000"/>
              </a:lnSpc>
              <a:spcAft>
                <a:spcPts val="1870"/>
              </a:spcAft>
            </a:pPr>
            <a:r>
              <a:rPr lang="en-US" sz="1600" dirty="0">
                <a:effectLst/>
                <a:latin typeface="Times New Roman" panose="02020603050405020304" pitchFamily="18" charset="0"/>
                <a:ea typeface="Calibri" panose="020F0502020204030204" pitchFamily="34" charset="0"/>
              </a:rPr>
              <a:t> </a:t>
            </a:r>
            <a:r>
              <a:rPr lang="en-US" sz="1600" kern="100" dirty="0">
                <a:effectLst/>
                <a:latin typeface="Times New Roman" panose="02020603050405020304" pitchFamily="18" charset="0"/>
                <a:ea typeface="Calibri" panose="020F0502020204030204" pitchFamily="34" charset="0"/>
              </a:rPr>
              <a:t>The application's core functionalities include: </a:t>
            </a:r>
            <a:endParaRPr lang="en-CM" sz="1600" kern="100" dirty="0">
              <a:effectLst/>
              <a:latin typeface="Calibri" panose="020F0502020204030204" pitchFamily="34" charset="0"/>
              <a:ea typeface="Calibri" panose="020F0502020204030204" pitchFamily="34" charset="0"/>
            </a:endParaRPr>
          </a:p>
          <a:p>
            <a:pPr marL="342900" marR="253365" lvl="0" indent="-342900" algn="just" fontAlgn="base">
              <a:lnSpc>
                <a:spcPct val="99000"/>
              </a:lnSpc>
              <a:spcAft>
                <a:spcPts val="1870"/>
              </a:spcAft>
              <a:buClr>
                <a:srgbClr val="1F1F1F"/>
              </a:buClr>
              <a:buSzPts val="1000"/>
              <a:buFont typeface="Arial" panose="020B0604020202020204" pitchFamily="34" charset="0"/>
              <a:buChar char="•"/>
            </a:pPr>
            <a:r>
              <a:rPr lang="en-US" sz="1600" b="1" u="none" strike="noStrike" kern="100" dirty="0">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Real-time video and audio consultations</a:t>
            </a:r>
          </a:p>
          <a:p>
            <a:pPr marL="342900" marR="253365" lvl="0" indent="-342900" algn="just" fontAlgn="base">
              <a:lnSpc>
                <a:spcPct val="99000"/>
              </a:lnSpc>
              <a:spcAft>
                <a:spcPts val="1870"/>
              </a:spcAft>
              <a:buClr>
                <a:srgbClr val="1F1F1F"/>
              </a:buClr>
              <a:buSzPts val="1000"/>
              <a:buFont typeface="Arial" panose="020B0604020202020204" pitchFamily="34" charset="0"/>
              <a:buChar char="•"/>
            </a:pPr>
            <a:r>
              <a:rPr lang="en-US" sz="1600" b="1" u="none" strike="noStrike" kern="100" dirty="0">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Secure messaging</a:t>
            </a:r>
          </a:p>
          <a:p>
            <a:pPr marL="342900" marR="253365" lvl="0" indent="-342900" algn="just" fontAlgn="base">
              <a:lnSpc>
                <a:spcPct val="99000"/>
              </a:lnSpc>
              <a:spcAft>
                <a:spcPts val="1870"/>
              </a:spcAft>
              <a:buClr>
                <a:srgbClr val="1F1F1F"/>
              </a:buClr>
              <a:buSzPts val="1000"/>
              <a:buFont typeface="Arial" panose="020B0604020202020204" pitchFamily="34" charset="0"/>
              <a:buChar char="•"/>
            </a:pPr>
            <a:r>
              <a:rPr lang="en-US" sz="1600" b="1" u="none" strike="noStrike" kern="100" dirty="0">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Online prescription generation</a:t>
            </a:r>
          </a:p>
          <a:p>
            <a:pPr marL="342900" marR="253365" lvl="0" indent="-342900" algn="just" fontAlgn="base">
              <a:lnSpc>
                <a:spcPct val="99000"/>
              </a:lnSpc>
              <a:spcAft>
                <a:spcPts val="1870"/>
              </a:spcAft>
              <a:buClr>
                <a:srgbClr val="1F1F1F"/>
              </a:buClr>
              <a:buSzPts val="1000"/>
              <a:buFont typeface="Arial" panose="020B0604020202020204" pitchFamily="34" charset="0"/>
              <a:buChar char="•"/>
            </a:pPr>
            <a:r>
              <a:rPr lang="en-US" sz="1600" b="1" u="none" strike="noStrike" kern="100" dirty="0">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Pharmacy services</a:t>
            </a:r>
          </a:p>
          <a:p>
            <a:pPr marL="342900" marR="253365" lvl="0" indent="-342900" algn="just" fontAlgn="base">
              <a:lnSpc>
                <a:spcPct val="99000"/>
              </a:lnSpc>
              <a:spcAft>
                <a:spcPts val="1870"/>
              </a:spcAft>
              <a:buClr>
                <a:srgbClr val="1F1F1F"/>
              </a:buClr>
              <a:buSzPts val="1000"/>
              <a:buFont typeface="Arial" panose="020B0604020202020204" pitchFamily="34" charset="0"/>
              <a:buChar char="•"/>
            </a:pPr>
            <a:r>
              <a:rPr lang="en-US" sz="1600" b="1" u="none" strike="noStrike" kern="100" dirty="0">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Appointment scheduling</a:t>
            </a:r>
            <a:endParaRPr lang="en-CM" dirty="0"/>
          </a:p>
        </p:txBody>
      </p:sp>
    </p:spTree>
    <p:extLst>
      <p:ext uri="{BB962C8B-B14F-4D97-AF65-F5344CB8AC3E}">
        <p14:creationId xmlns:p14="http://schemas.microsoft.com/office/powerpoint/2010/main" val="666418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43970-4C11-5B74-7DF3-7896BD4B66E3}"/>
              </a:ext>
            </a:extLst>
          </p:cNvPr>
          <p:cNvSpPr>
            <a:spLocks noGrp="1"/>
          </p:cNvSpPr>
          <p:nvPr>
            <p:ph type="title"/>
          </p:nvPr>
        </p:nvSpPr>
        <p:spPr>
          <a:xfrm>
            <a:off x="539230" y="542528"/>
            <a:ext cx="11285825" cy="1255194"/>
          </a:xfrm>
        </p:spPr>
        <p:txBody>
          <a:bodyPr>
            <a:normAutofit fontScale="90000"/>
          </a:bodyPr>
          <a:lstStyle/>
          <a:p>
            <a:pPr marL="71755" indent="-14605">
              <a:lnSpc>
                <a:spcPct val="107000"/>
              </a:lnSpc>
              <a:spcAft>
                <a:spcPts val="5"/>
              </a:spcAft>
            </a:pPr>
            <a:br>
              <a:rPr lang="en-US" sz="2700" b="1" kern="100" dirty="0">
                <a:solidFill>
                  <a:schemeClr val="tx1"/>
                </a:solidFill>
                <a:effectLst/>
                <a:latin typeface="Times New Roman" panose="02020603050405020304" pitchFamily="18" charset="0"/>
                <a:ea typeface="Calibri" panose="020F0502020204030204" pitchFamily="34" charset="0"/>
              </a:rPr>
            </a:br>
            <a:br>
              <a:rPr lang="en-US" sz="2700" b="1" kern="100" dirty="0">
                <a:solidFill>
                  <a:schemeClr val="tx1"/>
                </a:solidFill>
                <a:effectLst/>
                <a:latin typeface="Times New Roman" panose="02020603050405020304" pitchFamily="18" charset="0"/>
                <a:ea typeface="Calibri" panose="020F0502020204030204" pitchFamily="34" charset="0"/>
              </a:rPr>
            </a:br>
            <a:br>
              <a:rPr lang="en-US" sz="2700" b="1" kern="100" dirty="0">
                <a:solidFill>
                  <a:schemeClr val="tx1"/>
                </a:solidFill>
                <a:effectLst/>
                <a:latin typeface="Times New Roman" panose="02020603050405020304" pitchFamily="18" charset="0"/>
                <a:ea typeface="Calibri" panose="020F0502020204030204" pitchFamily="34" charset="0"/>
              </a:rPr>
            </a:br>
            <a:r>
              <a:rPr lang="en-US" sz="3600" b="1" kern="100" dirty="0">
                <a:solidFill>
                  <a:schemeClr val="tx1"/>
                </a:solidFill>
                <a:effectLst/>
                <a:latin typeface="Times New Roman" panose="02020603050405020304" pitchFamily="18" charset="0"/>
                <a:ea typeface="Calibri" panose="020F0502020204030204" pitchFamily="34" charset="0"/>
              </a:rPr>
              <a:t>PROJECT DETAILS, REQUIREMENT DESCRIPTION AND STANDARDS ANALYSIS  </a:t>
            </a:r>
            <a:br>
              <a:rPr lang="en-CM" sz="1800" b="1" kern="100" dirty="0">
                <a:solidFill>
                  <a:srgbClr val="000000"/>
                </a:solidFill>
                <a:effectLst/>
                <a:latin typeface="Calibri" panose="020F0502020204030204" pitchFamily="34" charset="0"/>
                <a:ea typeface="Calibri" panose="020F0502020204030204" pitchFamily="34" charset="0"/>
              </a:rPr>
            </a:br>
            <a:r>
              <a:rPr lang="en-US" sz="1800" kern="100" dirty="0">
                <a:solidFill>
                  <a:srgbClr val="000000"/>
                </a:solidFill>
                <a:effectLst/>
                <a:latin typeface="Times New Roman" panose="02020603050405020304" pitchFamily="18" charset="0"/>
                <a:ea typeface="Calibri" panose="020F0502020204030204" pitchFamily="34" charset="0"/>
              </a:rPr>
              <a:t> </a:t>
            </a:r>
            <a:br>
              <a:rPr lang="en-CM" sz="1800" kern="100" dirty="0">
                <a:solidFill>
                  <a:srgbClr val="000000"/>
                </a:solidFill>
                <a:effectLst/>
                <a:latin typeface="Calibri" panose="020F0502020204030204" pitchFamily="34" charset="0"/>
                <a:ea typeface="Calibri" panose="020F0502020204030204" pitchFamily="34" charset="0"/>
              </a:rPr>
            </a:br>
            <a:endParaRPr lang="en-CM" dirty="0"/>
          </a:p>
        </p:txBody>
      </p:sp>
      <p:sp>
        <p:nvSpPr>
          <p:cNvPr id="6" name="TextBox 5">
            <a:extLst>
              <a:ext uri="{FF2B5EF4-FFF2-40B4-BE49-F238E27FC236}">
                <a16:creationId xmlns:a16="http://schemas.microsoft.com/office/drawing/2014/main" id="{4ABA0F3B-52C4-EE11-8F6D-B6A9DB6CEDA2}"/>
              </a:ext>
            </a:extLst>
          </p:cNvPr>
          <p:cNvSpPr txBox="1"/>
          <p:nvPr/>
        </p:nvSpPr>
        <p:spPr>
          <a:xfrm>
            <a:off x="6094446" y="2031094"/>
            <a:ext cx="6097554" cy="4284378"/>
          </a:xfrm>
          <a:prstGeom prst="rect">
            <a:avLst/>
          </a:prstGeom>
          <a:noFill/>
        </p:spPr>
        <p:txBody>
          <a:bodyPr wrap="square">
            <a:spAutoFit/>
          </a:bodyPr>
          <a:lstStyle/>
          <a:p>
            <a:pPr marL="171450" indent="-6350" algn="just">
              <a:lnSpc>
                <a:spcPct val="107000"/>
              </a:lnSpc>
              <a:spcAft>
                <a:spcPts val="1690"/>
              </a:spcAft>
            </a:pPr>
            <a:r>
              <a:rPr lang="en-US" sz="2400" b="0" u="sng" kern="100" dirty="0">
                <a:solidFill>
                  <a:schemeClr val="tx1">
                    <a:lumMod val="85000"/>
                  </a:schemeClr>
                </a:solidFill>
                <a:effectLst/>
                <a:uFill>
                  <a:solidFill>
                    <a:srgbClr val="1F1F1F"/>
                  </a:solidFill>
                </a:uFill>
                <a:latin typeface="Times New Roman" panose="02020603050405020304" pitchFamily="18" charset="0"/>
                <a:ea typeface="Calibri" panose="020F0502020204030204" pitchFamily="34" charset="0"/>
                <a:cs typeface="Calibri" panose="020F0502020204030204" pitchFamily="34" charset="0"/>
              </a:rPr>
              <a:t>NON-FUNCTIONAL REQUIREMENTS:</a:t>
            </a:r>
            <a:r>
              <a:rPr lang="en-US" sz="1800" b="1" u="none" strike="noStrike" kern="100" dirty="0">
                <a:solidFill>
                  <a:schemeClr val="tx1">
                    <a:lumMod val="85000"/>
                  </a:schemeClr>
                </a:solidFill>
                <a:effectLst/>
                <a:uFill>
                  <a:solidFill>
                    <a:srgbClr val="000000"/>
                  </a:solidFill>
                </a:uFill>
                <a:latin typeface="Times New Roman" panose="02020603050405020304" pitchFamily="18" charset="0"/>
                <a:ea typeface="Calibri" panose="020F0502020204030204" pitchFamily="34" charset="0"/>
              </a:rPr>
              <a:t> </a:t>
            </a:r>
            <a:endParaRPr lang="en-CM" sz="1800" b="1" u="sng" kern="100" dirty="0">
              <a:solidFill>
                <a:schemeClr val="tx1">
                  <a:lumMod val="85000"/>
                </a:schemeClr>
              </a:solidFill>
              <a:effectLst/>
              <a:uFill>
                <a:solidFill>
                  <a:srgbClr val="1F1F1F"/>
                </a:solidFill>
              </a:uFill>
              <a:latin typeface="Arial" panose="020B0604020202020204" pitchFamily="34" charset="0"/>
              <a:ea typeface="Arial" panose="020B0604020202020204" pitchFamily="34" charset="0"/>
            </a:endParaRPr>
          </a:p>
          <a:p>
            <a:pPr marL="457200" algn="just">
              <a:lnSpc>
                <a:spcPct val="107000"/>
              </a:lnSpc>
              <a:spcAft>
                <a:spcPts val="800"/>
              </a:spcAft>
            </a:pPr>
            <a:endParaRPr lang="en-US" sz="1800" kern="100" dirty="0">
              <a:solidFill>
                <a:schemeClr val="tx1">
                  <a:lumMod val="85000"/>
                </a:schemeClr>
              </a:solidFill>
              <a:effectLst/>
              <a:latin typeface="Segoe UI Symbol" panose="020B0502040204020203" pitchFamily="34" charset="0"/>
              <a:ea typeface="Wingdings" panose="05000000000000000000" pitchFamily="2" charset="2"/>
              <a:cs typeface="Segoe UI Symbol" panose="020B0502040204020203" pitchFamily="34" charset="0"/>
            </a:endParaRPr>
          </a:p>
          <a:p>
            <a:pPr marL="457200" algn="just">
              <a:lnSpc>
                <a:spcPct val="107000"/>
              </a:lnSpc>
              <a:spcAft>
                <a:spcPts val="800"/>
              </a:spcAft>
            </a:pPr>
            <a:r>
              <a:rPr lang="en-US" sz="1800" kern="100" dirty="0">
                <a:solidFill>
                  <a:schemeClr val="tx1">
                    <a:lumMod val="85000"/>
                  </a:schemeClr>
                </a:solidFill>
                <a:effectLst/>
                <a:latin typeface="Segoe UI Symbol" panose="020B0502040204020203" pitchFamily="34" charset="0"/>
                <a:ea typeface="Wingdings" panose="05000000000000000000" pitchFamily="2" charset="2"/>
                <a:cs typeface="Segoe UI Symbol" panose="020B0502040204020203" pitchFamily="34" charset="0"/>
              </a:rPr>
              <a:t>➢</a:t>
            </a:r>
            <a:r>
              <a:rPr lang="en-US" sz="1800" kern="100" dirty="0">
                <a:solidFill>
                  <a:schemeClr val="tx1">
                    <a:lumMod val="85000"/>
                  </a:schemeClr>
                </a:solidFill>
                <a:effectLst/>
                <a:latin typeface="Times New Roman" panose="02020603050405020304" pitchFamily="18" charset="0"/>
                <a:ea typeface="Wingdings" panose="05000000000000000000" pitchFamily="2" charset="2"/>
              </a:rPr>
              <a:t> </a:t>
            </a:r>
            <a:r>
              <a:rPr lang="en-US" sz="1800" b="1" kern="0" dirty="0">
                <a:solidFill>
                  <a:schemeClr val="tx1">
                    <a:lumMod val="85000"/>
                  </a:schemeClr>
                </a:solidFill>
                <a:effectLst/>
                <a:latin typeface="Times New Roman" panose="02020603050405020304" pitchFamily="18" charset="0"/>
                <a:ea typeface="Times New Roman" panose="02020603050405020304" pitchFamily="18" charset="0"/>
              </a:rPr>
              <a:t>Security of telemedicine application</a:t>
            </a:r>
            <a:endParaRPr lang="en-CM" sz="1800" kern="100" dirty="0">
              <a:solidFill>
                <a:schemeClr val="tx1">
                  <a:lumMod val="85000"/>
                </a:schemeClr>
              </a:solidFill>
              <a:effectLst/>
              <a:latin typeface="Calibri" panose="020F0502020204030204" pitchFamily="34" charset="0"/>
              <a:ea typeface="Calibri" panose="020F0502020204030204" pitchFamily="34" charset="0"/>
            </a:endParaRPr>
          </a:p>
          <a:p>
            <a:pPr lvl="0" algn="just">
              <a:lnSpc>
                <a:spcPct val="107000"/>
              </a:lnSpc>
              <a:spcBef>
                <a:spcPts val="1800"/>
              </a:spcBef>
              <a:spcAft>
                <a:spcPts val="1800"/>
              </a:spcAft>
            </a:pPr>
            <a:r>
              <a:rPr lang="en-US" sz="1800" kern="100" dirty="0">
                <a:solidFill>
                  <a:schemeClr val="tx1">
                    <a:lumMod val="85000"/>
                  </a:schemeClr>
                </a:solidFill>
                <a:effectLst/>
                <a:latin typeface="Segoe UI Symbol" panose="020B0502040204020203" pitchFamily="34" charset="0"/>
                <a:ea typeface="Wingdings" panose="05000000000000000000" pitchFamily="2" charset="2"/>
                <a:cs typeface="Segoe UI Symbol" panose="020B0502040204020203" pitchFamily="34" charset="0"/>
              </a:rPr>
              <a:t>      ➢</a:t>
            </a:r>
            <a:r>
              <a:rPr lang="en-US" sz="1800" kern="100" dirty="0">
                <a:solidFill>
                  <a:schemeClr val="tx1">
                    <a:lumMod val="85000"/>
                  </a:schemeClr>
                </a:solidFill>
                <a:effectLst/>
                <a:latin typeface="Times New Roman" panose="02020603050405020304" pitchFamily="18" charset="0"/>
                <a:ea typeface="Arial" panose="020B0604020202020204" pitchFamily="34" charset="0"/>
              </a:rPr>
              <a:t> </a:t>
            </a:r>
            <a:r>
              <a:rPr lang="en-US" sz="1800" b="1" kern="0" dirty="0">
                <a:solidFill>
                  <a:schemeClr val="tx1">
                    <a:lumMod val="85000"/>
                  </a:schemeClr>
                </a:solidFill>
                <a:effectLst/>
                <a:latin typeface="Times New Roman" panose="02020603050405020304" pitchFamily="18" charset="0"/>
                <a:ea typeface="Times New Roman" panose="02020603050405020304" pitchFamily="18" charset="0"/>
                <a:cs typeface="Arial" panose="020B0604020202020204" pitchFamily="34" charset="0"/>
              </a:rPr>
              <a:t>Usability and User Experience</a:t>
            </a:r>
            <a:endParaRPr lang="en-CM" sz="1800" kern="100" dirty="0">
              <a:solidFill>
                <a:schemeClr val="tx1">
                  <a:lumMod val="85000"/>
                </a:schemeClr>
              </a:solidFill>
              <a:effectLst/>
              <a:latin typeface="Calibri" panose="020F0502020204030204" pitchFamily="34" charset="0"/>
              <a:ea typeface="Times New Roman" panose="02020603050405020304" pitchFamily="18" charset="0"/>
              <a:cs typeface="Arial" panose="020B0604020202020204" pitchFamily="34" charset="0"/>
            </a:endParaRPr>
          </a:p>
          <a:p>
            <a:pPr lvl="0" algn="just">
              <a:lnSpc>
                <a:spcPct val="107000"/>
              </a:lnSpc>
              <a:spcBef>
                <a:spcPts val="1800"/>
              </a:spcBef>
              <a:spcAft>
                <a:spcPts val="1800"/>
              </a:spcAft>
            </a:pPr>
            <a:r>
              <a:rPr lang="en-US" sz="1800" kern="100" dirty="0">
                <a:solidFill>
                  <a:schemeClr val="tx1">
                    <a:lumMod val="85000"/>
                  </a:schemeClr>
                </a:solidFill>
                <a:effectLst/>
                <a:latin typeface="Segoe UI Symbol" panose="020B0502040204020203" pitchFamily="34" charset="0"/>
                <a:ea typeface="Wingdings" panose="05000000000000000000" pitchFamily="2" charset="2"/>
                <a:cs typeface="Segoe UI Symbol" panose="020B0502040204020203" pitchFamily="34" charset="0"/>
              </a:rPr>
              <a:t>      ➢</a:t>
            </a:r>
            <a:r>
              <a:rPr lang="en-US" sz="1800" kern="100" dirty="0">
                <a:solidFill>
                  <a:schemeClr val="tx1">
                    <a:lumMod val="85000"/>
                  </a:schemeClr>
                </a:solidFill>
                <a:effectLst/>
                <a:latin typeface="Times New Roman" panose="02020603050405020304" pitchFamily="18" charset="0"/>
                <a:ea typeface="Arial" panose="020B0604020202020204" pitchFamily="34" charset="0"/>
              </a:rPr>
              <a:t> </a:t>
            </a:r>
            <a:r>
              <a:rPr lang="en-US" sz="1800" b="1" kern="0" dirty="0">
                <a:solidFill>
                  <a:schemeClr val="tx1">
                    <a:lumMod val="85000"/>
                  </a:schemeClr>
                </a:solidFill>
                <a:effectLst/>
                <a:latin typeface="Times New Roman" panose="02020603050405020304" pitchFamily="18" charset="0"/>
                <a:ea typeface="Times New Roman" panose="02020603050405020304" pitchFamily="18" charset="0"/>
              </a:rPr>
              <a:t>Reliability and Availability</a:t>
            </a:r>
            <a:endParaRPr lang="en-CM" sz="1800" kern="100" dirty="0">
              <a:solidFill>
                <a:schemeClr val="tx1">
                  <a:lumMod val="85000"/>
                </a:schemeClr>
              </a:solidFill>
              <a:effectLst/>
              <a:latin typeface="Calibri" panose="020F0502020204030204" pitchFamily="34" charset="0"/>
              <a:ea typeface="Calibri" panose="020F0502020204030204" pitchFamily="34" charset="0"/>
            </a:endParaRPr>
          </a:p>
          <a:p>
            <a:pPr lvl="0" algn="just">
              <a:lnSpc>
                <a:spcPct val="107000"/>
              </a:lnSpc>
              <a:spcBef>
                <a:spcPts val="1800"/>
              </a:spcBef>
              <a:spcAft>
                <a:spcPts val="1800"/>
              </a:spcAft>
            </a:pPr>
            <a:r>
              <a:rPr lang="en-US" sz="1800" kern="100" dirty="0">
                <a:solidFill>
                  <a:schemeClr val="tx1">
                    <a:lumMod val="85000"/>
                  </a:schemeClr>
                </a:solidFill>
                <a:effectLst/>
                <a:latin typeface="Segoe UI Symbol" panose="020B0502040204020203" pitchFamily="34" charset="0"/>
                <a:ea typeface="Wingdings" panose="05000000000000000000" pitchFamily="2" charset="2"/>
                <a:cs typeface="Segoe UI Symbol" panose="020B0502040204020203" pitchFamily="34" charset="0"/>
              </a:rPr>
              <a:t>      ➢</a:t>
            </a:r>
            <a:r>
              <a:rPr lang="en-US" sz="1800" kern="100" dirty="0">
                <a:solidFill>
                  <a:schemeClr val="tx1">
                    <a:lumMod val="85000"/>
                  </a:schemeClr>
                </a:solidFill>
                <a:effectLst/>
                <a:latin typeface="Times New Roman" panose="02020603050405020304" pitchFamily="18" charset="0"/>
                <a:ea typeface="Arial" panose="020B0604020202020204" pitchFamily="34" charset="0"/>
              </a:rPr>
              <a:t> </a:t>
            </a:r>
            <a:r>
              <a:rPr lang="en-US" sz="1800" b="1" kern="0" dirty="0">
                <a:solidFill>
                  <a:schemeClr val="tx1">
                    <a:lumMod val="85000"/>
                  </a:schemeClr>
                </a:solidFill>
                <a:effectLst/>
                <a:latin typeface="Times New Roman" panose="02020603050405020304" pitchFamily="18" charset="0"/>
                <a:ea typeface="Times New Roman" panose="02020603050405020304" pitchFamily="18" charset="0"/>
              </a:rPr>
              <a:t>Accessibility</a:t>
            </a:r>
            <a:endParaRPr lang="en-CM" sz="1800" kern="100" dirty="0">
              <a:solidFill>
                <a:schemeClr val="tx1">
                  <a:lumMod val="85000"/>
                </a:schemeClr>
              </a:solidFill>
              <a:effectLst/>
              <a:latin typeface="Calibri" panose="020F0502020204030204" pitchFamily="34" charset="0"/>
              <a:ea typeface="Calibri" panose="020F0502020204030204" pitchFamily="34" charset="0"/>
            </a:endParaRPr>
          </a:p>
          <a:p>
            <a:pPr lvl="0" algn="just">
              <a:lnSpc>
                <a:spcPct val="107000"/>
              </a:lnSpc>
              <a:spcBef>
                <a:spcPts val="1800"/>
              </a:spcBef>
              <a:spcAft>
                <a:spcPts val="1800"/>
              </a:spcAft>
            </a:pPr>
            <a:r>
              <a:rPr lang="en-US" sz="1800" kern="100" dirty="0">
                <a:solidFill>
                  <a:schemeClr val="tx1">
                    <a:lumMod val="85000"/>
                  </a:schemeClr>
                </a:solidFill>
                <a:effectLst/>
                <a:latin typeface="Segoe UI Symbol" panose="020B0502040204020203" pitchFamily="34" charset="0"/>
                <a:ea typeface="Wingdings" panose="05000000000000000000" pitchFamily="2" charset="2"/>
                <a:cs typeface="Segoe UI Symbol" panose="020B0502040204020203" pitchFamily="34" charset="0"/>
              </a:rPr>
              <a:t>      ➢</a:t>
            </a:r>
            <a:r>
              <a:rPr lang="en-US" sz="1800" kern="100" dirty="0">
                <a:solidFill>
                  <a:schemeClr val="tx1">
                    <a:lumMod val="85000"/>
                  </a:schemeClr>
                </a:solidFill>
                <a:effectLst/>
                <a:latin typeface="Times New Roman" panose="02020603050405020304" pitchFamily="18" charset="0"/>
                <a:ea typeface="Arial" panose="020B0604020202020204" pitchFamily="34" charset="0"/>
              </a:rPr>
              <a:t> </a:t>
            </a:r>
            <a:r>
              <a:rPr lang="en-US" sz="1800" b="1" kern="0" dirty="0">
                <a:solidFill>
                  <a:schemeClr val="tx1">
                    <a:lumMod val="85000"/>
                  </a:schemeClr>
                </a:solidFill>
                <a:effectLst/>
                <a:latin typeface="Times New Roman" panose="02020603050405020304" pitchFamily="18" charset="0"/>
                <a:ea typeface="Times New Roman" panose="02020603050405020304" pitchFamily="18" charset="0"/>
                <a:cs typeface="Arial" panose="020B0604020202020204" pitchFamily="34" charset="0"/>
              </a:rPr>
              <a:t>Performance and Scalability</a:t>
            </a:r>
          </a:p>
        </p:txBody>
      </p:sp>
      <p:sp>
        <p:nvSpPr>
          <p:cNvPr id="8" name="TextBox 7">
            <a:extLst>
              <a:ext uri="{FF2B5EF4-FFF2-40B4-BE49-F238E27FC236}">
                <a16:creationId xmlns:a16="http://schemas.microsoft.com/office/drawing/2014/main" id="{8CD9735F-2A8C-CEBE-63BB-B565A8B16B97}"/>
              </a:ext>
            </a:extLst>
          </p:cNvPr>
          <p:cNvSpPr txBox="1"/>
          <p:nvPr/>
        </p:nvSpPr>
        <p:spPr>
          <a:xfrm>
            <a:off x="539230" y="2061359"/>
            <a:ext cx="5395426" cy="4254113"/>
          </a:xfrm>
          <a:prstGeom prst="rect">
            <a:avLst/>
          </a:prstGeom>
          <a:noFill/>
        </p:spPr>
        <p:txBody>
          <a:bodyPr wrap="square">
            <a:spAutoFit/>
          </a:bodyPr>
          <a:lstStyle/>
          <a:p>
            <a:pPr marL="171450" indent="-6350" algn="just">
              <a:lnSpc>
                <a:spcPct val="107000"/>
              </a:lnSpc>
              <a:spcAft>
                <a:spcPts val="1690"/>
              </a:spcAft>
            </a:pPr>
            <a:r>
              <a:rPr lang="en-US" sz="2400" b="0" u="sng" kern="100" dirty="0">
                <a:solidFill>
                  <a:schemeClr val="tx1">
                    <a:lumMod val="85000"/>
                  </a:schemeClr>
                </a:solidFill>
                <a:effectLst/>
                <a:uFill>
                  <a:solidFill>
                    <a:srgbClr val="1F1F1F"/>
                  </a:solidFill>
                </a:uFill>
                <a:latin typeface="Times New Roman" panose="02020603050405020304" pitchFamily="18" charset="0"/>
                <a:ea typeface="Calibri" panose="020F0502020204030204" pitchFamily="34" charset="0"/>
                <a:cs typeface="Calibri" panose="020F0502020204030204" pitchFamily="34" charset="0"/>
              </a:rPr>
              <a:t>FUNCTIONAL REQUIREMENTS:</a:t>
            </a:r>
            <a:r>
              <a:rPr lang="en-US" sz="1800" b="1" u="none" strike="noStrike" kern="100" dirty="0">
                <a:solidFill>
                  <a:schemeClr val="tx1">
                    <a:lumMod val="85000"/>
                  </a:schemeClr>
                </a:solidFill>
                <a:effectLst/>
                <a:uFill>
                  <a:solidFill>
                    <a:srgbClr val="000000"/>
                  </a:solidFill>
                </a:uFill>
                <a:latin typeface="Times New Roman" panose="02020603050405020304" pitchFamily="18" charset="0"/>
                <a:ea typeface="Calibri" panose="020F0502020204030204" pitchFamily="34" charset="0"/>
              </a:rPr>
              <a:t> </a:t>
            </a:r>
            <a:endParaRPr lang="en-CM" sz="1800" b="1" u="sng" kern="100" dirty="0">
              <a:solidFill>
                <a:schemeClr val="tx1">
                  <a:lumMod val="85000"/>
                </a:schemeClr>
              </a:solidFill>
              <a:effectLst/>
              <a:uFill>
                <a:solidFill>
                  <a:srgbClr val="1F1F1F"/>
                </a:solidFill>
              </a:uFill>
              <a:latin typeface="Arial" panose="020B0604020202020204" pitchFamily="34" charset="0"/>
              <a:ea typeface="Arial" panose="020B0604020202020204" pitchFamily="34" charset="0"/>
            </a:endParaRPr>
          </a:p>
          <a:p>
            <a:pPr marL="457200" algn="just">
              <a:lnSpc>
                <a:spcPct val="107000"/>
              </a:lnSpc>
              <a:spcAft>
                <a:spcPts val="800"/>
              </a:spcAft>
            </a:pPr>
            <a:r>
              <a:rPr lang="en-US" sz="1800" kern="100" dirty="0">
                <a:solidFill>
                  <a:schemeClr val="tx1">
                    <a:lumMod val="85000"/>
                  </a:schemeClr>
                </a:solidFill>
                <a:effectLst/>
                <a:latin typeface="Times New Roman" panose="02020603050405020304" pitchFamily="18" charset="0"/>
                <a:ea typeface="Calibri" panose="020F0502020204030204" pitchFamily="34" charset="0"/>
              </a:rPr>
              <a:t> </a:t>
            </a:r>
            <a:endParaRPr lang="en-CM" sz="1600" kern="100" dirty="0">
              <a:solidFill>
                <a:schemeClr val="tx1">
                  <a:lumMod val="85000"/>
                </a:schemeClr>
              </a:solidFill>
              <a:effectLst/>
              <a:latin typeface="Calibri" panose="020F0502020204030204" pitchFamily="34" charset="0"/>
              <a:ea typeface="Calibri" panose="020F0502020204030204" pitchFamily="34" charset="0"/>
            </a:endParaRPr>
          </a:p>
          <a:p>
            <a:pPr marL="225425" indent="-6350" algn="just">
              <a:lnSpc>
                <a:spcPct val="107000"/>
              </a:lnSpc>
              <a:spcAft>
                <a:spcPts val="1685"/>
              </a:spcAft>
            </a:pPr>
            <a:r>
              <a:rPr lang="en-US" sz="1800" kern="100" dirty="0">
                <a:solidFill>
                  <a:schemeClr val="tx1">
                    <a:lumMod val="85000"/>
                  </a:schemeClr>
                </a:solidFill>
                <a:effectLst/>
                <a:latin typeface="Segoe UI Symbol" panose="020B0502040204020203" pitchFamily="34" charset="0"/>
                <a:ea typeface="Wingdings" panose="05000000000000000000" pitchFamily="2" charset="2"/>
                <a:cs typeface="Segoe UI Symbol" panose="020B0502040204020203" pitchFamily="34" charset="0"/>
              </a:rPr>
              <a:t>➢</a:t>
            </a:r>
            <a:r>
              <a:rPr lang="en-US" sz="1800" kern="100" dirty="0">
                <a:solidFill>
                  <a:schemeClr val="tx1">
                    <a:lumMod val="85000"/>
                  </a:schemeClr>
                </a:solidFill>
                <a:effectLst/>
                <a:latin typeface="Times New Roman" panose="02020603050405020304" pitchFamily="18" charset="0"/>
                <a:ea typeface="Wingdings" panose="05000000000000000000" pitchFamily="2" charset="2"/>
              </a:rPr>
              <a:t> </a:t>
            </a:r>
            <a:r>
              <a:rPr lang="en-US" sz="1800" b="1" kern="100" dirty="0">
                <a:solidFill>
                  <a:schemeClr val="tx1">
                    <a:lumMod val="85000"/>
                  </a:schemeClr>
                </a:solidFill>
                <a:effectLst/>
                <a:latin typeface="Times New Roman" panose="02020603050405020304" pitchFamily="18" charset="0"/>
                <a:ea typeface="Calibri" panose="020F0502020204030204" pitchFamily="34" charset="0"/>
              </a:rPr>
              <a:t>User Authentication and Security of User Data: </a:t>
            </a:r>
            <a:endParaRPr lang="en-CM" sz="1600" kern="100" dirty="0">
              <a:solidFill>
                <a:schemeClr val="tx1">
                  <a:lumMod val="85000"/>
                </a:schemeClr>
              </a:solidFill>
              <a:effectLst/>
              <a:latin typeface="Calibri" panose="020F0502020204030204" pitchFamily="34" charset="0"/>
              <a:ea typeface="Calibri" panose="020F0502020204030204" pitchFamily="34" charset="0"/>
            </a:endParaRPr>
          </a:p>
          <a:p>
            <a:pPr marL="225425" indent="-6350" algn="just">
              <a:lnSpc>
                <a:spcPct val="107000"/>
              </a:lnSpc>
              <a:spcAft>
                <a:spcPts val="1685"/>
              </a:spcAft>
            </a:pPr>
            <a:r>
              <a:rPr lang="en-US" sz="1800" kern="100" dirty="0">
                <a:solidFill>
                  <a:schemeClr val="tx1">
                    <a:lumMod val="85000"/>
                  </a:schemeClr>
                </a:solidFill>
                <a:effectLst/>
                <a:latin typeface="Segoe UI Symbol" panose="020B0502040204020203" pitchFamily="34" charset="0"/>
                <a:ea typeface="Wingdings" panose="05000000000000000000" pitchFamily="2" charset="2"/>
                <a:cs typeface="Segoe UI Symbol" panose="020B0502040204020203" pitchFamily="34" charset="0"/>
              </a:rPr>
              <a:t>➢</a:t>
            </a:r>
            <a:r>
              <a:rPr lang="en-US" sz="1800" kern="100" dirty="0">
                <a:solidFill>
                  <a:schemeClr val="tx1">
                    <a:lumMod val="85000"/>
                  </a:schemeClr>
                </a:solidFill>
                <a:effectLst/>
                <a:latin typeface="Times New Roman" panose="02020603050405020304" pitchFamily="18" charset="0"/>
                <a:ea typeface="Arial" panose="020B0604020202020204" pitchFamily="34" charset="0"/>
              </a:rPr>
              <a:t> </a:t>
            </a:r>
            <a:r>
              <a:rPr lang="en-US" sz="1800" b="1" kern="100" dirty="0">
                <a:solidFill>
                  <a:schemeClr val="tx1">
                    <a:lumMod val="85000"/>
                  </a:schemeClr>
                </a:solidFill>
                <a:effectLst/>
                <a:latin typeface="Times New Roman" panose="02020603050405020304" pitchFamily="18" charset="0"/>
                <a:ea typeface="Calibri" panose="020F0502020204030204" pitchFamily="34" charset="0"/>
              </a:rPr>
              <a:t>Patient-Healthcare Provider Communication and         Consultation</a:t>
            </a:r>
            <a:endParaRPr lang="en-CM" sz="1600" kern="100" dirty="0">
              <a:solidFill>
                <a:schemeClr val="tx1">
                  <a:lumMod val="85000"/>
                </a:schemeClr>
              </a:solidFill>
              <a:effectLst/>
              <a:latin typeface="Calibri" panose="020F0502020204030204" pitchFamily="34" charset="0"/>
              <a:ea typeface="Calibri" panose="020F0502020204030204" pitchFamily="34" charset="0"/>
            </a:endParaRPr>
          </a:p>
          <a:p>
            <a:pPr marL="225425" indent="-6350" algn="just">
              <a:lnSpc>
                <a:spcPct val="107000"/>
              </a:lnSpc>
              <a:spcAft>
                <a:spcPts val="1685"/>
              </a:spcAft>
            </a:pPr>
            <a:r>
              <a:rPr lang="en-US" sz="1800" kern="100" dirty="0">
                <a:solidFill>
                  <a:schemeClr val="tx1">
                    <a:lumMod val="85000"/>
                  </a:schemeClr>
                </a:solidFill>
                <a:effectLst/>
                <a:latin typeface="Segoe UI Symbol" panose="020B0502040204020203" pitchFamily="34" charset="0"/>
                <a:ea typeface="Wingdings" panose="05000000000000000000" pitchFamily="2" charset="2"/>
                <a:cs typeface="Segoe UI Symbol" panose="020B0502040204020203" pitchFamily="34" charset="0"/>
              </a:rPr>
              <a:t>➢</a:t>
            </a:r>
            <a:r>
              <a:rPr lang="en-US" sz="1800" kern="100" dirty="0">
                <a:solidFill>
                  <a:schemeClr val="tx1">
                    <a:lumMod val="85000"/>
                  </a:schemeClr>
                </a:solidFill>
                <a:effectLst/>
                <a:latin typeface="Times New Roman" panose="02020603050405020304" pitchFamily="18" charset="0"/>
                <a:ea typeface="Arial" panose="020B0604020202020204" pitchFamily="34" charset="0"/>
              </a:rPr>
              <a:t> </a:t>
            </a:r>
            <a:r>
              <a:rPr lang="en-US" sz="1800" b="1" kern="100" dirty="0">
                <a:solidFill>
                  <a:schemeClr val="tx1">
                    <a:lumMod val="85000"/>
                  </a:schemeClr>
                </a:solidFill>
                <a:effectLst/>
                <a:latin typeface="Times New Roman" panose="02020603050405020304" pitchFamily="18" charset="0"/>
                <a:ea typeface="Calibri" panose="020F0502020204030204" pitchFamily="34" charset="0"/>
              </a:rPr>
              <a:t>Payment Processing and Transactions </a:t>
            </a:r>
            <a:endParaRPr lang="en-CM" sz="1600" kern="100" dirty="0">
              <a:solidFill>
                <a:schemeClr val="tx1">
                  <a:lumMod val="85000"/>
                </a:schemeClr>
              </a:solidFill>
              <a:effectLst/>
              <a:latin typeface="Calibri" panose="020F0502020204030204" pitchFamily="34" charset="0"/>
              <a:ea typeface="Calibri" panose="020F0502020204030204" pitchFamily="34" charset="0"/>
            </a:endParaRPr>
          </a:p>
          <a:p>
            <a:pPr marL="225425" indent="-6350" algn="just">
              <a:lnSpc>
                <a:spcPct val="107000"/>
              </a:lnSpc>
              <a:spcAft>
                <a:spcPts val="1685"/>
              </a:spcAft>
            </a:pPr>
            <a:r>
              <a:rPr lang="en-US" sz="1800" kern="100" dirty="0">
                <a:solidFill>
                  <a:schemeClr val="tx1">
                    <a:lumMod val="85000"/>
                  </a:schemeClr>
                </a:solidFill>
                <a:effectLst/>
                <a:latin typeface="Segoe UI Symbol" panose="020B0502040204020203" pitchFamily="34" charset="0"/>
                <a:ea typeface="Wingdings" panose="05000000000000000000" pitchFamily="2" charset="2"/>
                <a:cs typeface="Segoe UI Symbol" panose="020B0502040204020203" pitchFamily="34" charset="0"/>
              </a:rPr>
              <a:t>➢</a:t>
            </a:r>
            <a:r>
              <a:rPr lang="en-US" sz="1800" kern="100" dirty="0">
                <a:solidFill>
                  <a:schemeClr val="tx1">
                    <a:lumMod val="85000"/>
                  </a:schemeClr>
                </a:solidFill>
                <a:effectLst/>
                <a:latin typeface="Times New Roman" panose="02020603050405020304" pitchFamily="18" charset="0"/>
                <a:ea typeface="Arial" panose="020B0604020202020204" pitchFamily="34" charset="0"/>
              </a:rPr>
              <a:t> </a:t>
            </a:r>
            <a:r>
              <a:rPr lang="en-US" sz="1800" b="1" kern="100" dirty="0">
                <a:solidFill>
                  <a:schemeClr val="tx1">
                    <a:lumMod val="85000"/>
                  </a:schemeClr>
                </a:solidFill>
                <a:effectLst/>
                <a:latin typeface="Times New Roman" panose="02020603050405020304" pitchFamily="18" charset="0"/>
                <a:ea typeface="Calibri" panose="020F0502020204030204" pitchFamily="34" charset="0"/>
              </a:rPr>
              <a:t>Appointment Scheduling and Management </a:t>
            </a:r>
            <a:endParaRPr lang="en-CM" sz="1600" kern="100" dirty="0">
              <a:solidFill>
                <a:schemeClr val="tx1">
                  <a:lumMod val="85000"/>
                </a:schemeClr>
              </a:solidFill>
              <a:effectLst/>
              <a:latin typeface="Calibri" panose="020F0502020204030204" pitchFamily="34" charset="0"/>
              <a:ea typeface="Calibri" panose="020F0502020204030204" pitchFamily="34" charset="0"/>
            </a:endParaRPr>
          </a:p>
          <a:p>
            <a:pPr marL="225425" indent="-6350" algn="just">
              <a:lnSpc>
                <a:spcPct val="107000"/>
              </a:lnSpc>
              <a:spcAft>
                <a:spcPts val="1685"/>
              </a:spcAft>
            </a:pPr>
            <a:r>
              <a:rPr lang="en-US" sz="1800" kern="100" dirty="0">
                <a:solidFill>
                  <a:schemeClr val="tx1">
                    <a:lumMod val="85000"/>
                  </a:schemeClr>
                </a:solidFill>
                <a:effectLst/>
                <a:latin typeface="Segoe UI Symbol" panose="020B0502040204020203" pitchFamily="34" charset="0"/>
                <a:ea typeface="Wingdings" panose="05000000000000000000" pitchFamily="2" charset="2"/>
                <a:cs typeface="Segoe UI Symbol" panose="020B0502040204020203" pitchFamily="34" charset="0"/>
              </a:rPr>
              <a:t>➢</a:t>
            </a:r>
            <a:r>
              <a:rPr lang="en-US" sz="1800" kern="100" dirty="0">
                <a:solidFill>
                  <a:schemeClr val="tx1">
                    <a:lumMod val="85000"/>
                  </a:schemeClr>
                </a:solidFill>
                <a:effectLst/>
                <a:latin typeface="Times New Roman" panose="02020603050405020304" pitchFamily="18" charset="0"/>
                <a:ea typeface="Arial" panose="020B0604020202020204" pitchFamily="34" charset="0"/>
              </a:rPr>
              <a:t> </a:t>
            </a:r>
            <a:r>
              <a:rPr lang="en-US" sz="1800" b="1" kern="100" dirty="0">
                <a:solidFill>
                  <a:schemeClr val="tx1">
                    <a:lumMod val="85000"/>
                  </a:schemeClr>
                </a:solidFill>
                <a:effectLst/>
                <a:latin typeface="Times New Roman" panose="02020603050405020304" pitchFamily="18" charset="0"/>
                <a:ea typeface="Calibri" panose="020F0502020204030204" pitchFamily="34" charset="0"/>
              </a:rPr>
              <a:t>Medical Records Management </a:t>
            </a:r>
            <a:endParaRPr lang="en-CM" sz="1600" kern="100" dirty="0">
              <a:solidFill>
                <a:schemeClr val="tx1">
                  <a:lumMod val="85000"/>
                </a:schemeClr>
              </a:solidFill>
              <a:effectLst/>
              <a:latin typeface="Calibri" panose="020F0502020204030204" pitchFamily="34" charset="0"/>
              <a:ea typeface="Calibri" panose="020F0502020204030204" pitchFamily="34" charset="0"/>
            </a:endParaRPr>
          </a:p>
          <a:p>
            <a:pPr marL="225425" indent="-6350" algn="just">
              <a:lnSpc>
                <a:spcPct val="107000"/>
              </a:lnSpc>
              <a:spcAft>
                <a:spcPts val="1685"/>
              </a:spcAft>
            </a:pPr>
            <a:r>
              <a:rPr lang="en-US" sz="1800" kern="100" dirty="0">
                <a:solidFill>
                  <a:srgbClr val="1F1F1F"/>
                </a:solidFill>
                <a:effectLst/>
                <a:latin typeface="Segoe UI Symbol" panose="020B0502040204020203" pitchFamily="34" charset="0"/>
                <a:ea typeface="Wingdings" panose="05000000000000000000" pitchFamily="2" charset="2"/>
                <a:cs typeface="Segoe UI Symbol" panose="020B0502040204020203" pitchFamily="34" charset="0"/>
              </a:rPr>
              <a:t>➢</a:t>
            </a:r>
            <a:r>
              <a:rPr lang="en-US" sz="1800" kern="100" dirty="0">
                <a:solidFill>
                  <a:srgbClr val="1F1F1F"/>
                </a:solidFill>
                <a:effectLst/>
                <a:latin typeface="Times New Roman" panose="02020603050405020304" pitchFamily="18" charset="0"/>
                <a:ea typeface="Arial" panose="020B0604020202020204" pitchFamily="34" charset="0"/>
              </a:rPr>
              <a:t> </a:t>
            </a:r>
            <a:r>
              <a:rPr lang="en-US" sz="1800" b="1" kern="100" dirty="0">
                <a:solidFill>
                  <a:srgbClr val="1F1F1F"/>
                </a:solidFill>
                <a:effectLst/>
                <a:latin typeface="Times New Roman" panose="02020603050405020304" pitchFamily="18" charset="0"/>
                <a:ea typeface="Calibri" panose="020F0502020204030204" pitchFamily="34" charset="0"/>
              </a:rPr>
              <a:t>Prescription Services </a:t>
            </a:r>
            <a:endParaRPr lang="en-CM" sz="1600" kern="100" dirty="0">
              <a:solidFill>
                <a:srgbClr val="000000"/>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421847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5D08A-DFD1-D44F-7FD1-CF30E6063232}"/>
              </a:ext>
            </a:extLst>
          </p:cNvPr>
          <p:cNvSpPr>
            <a:spLocks noGrp="1"/>
          </p:cNvSpPr>
          <p:nvPr>
            <p:ph type="title"/>
          </p:nvPr>
        </p:nvSpPr>
        <p:spPr>
          <a:xfrm>
            <a:off x="1141413" y="609600"/>
            <a:ext cx="9905998" cy="976604"/>
          </a:xfrm>
        </p:spPr>
        <p:txBody>
          <a:bodyPr>
            <a:normAutofit/>
          </a:bodyPr>
          <a:lstStyle/>
          <a:p>
            <a:r>
              <a:rPr lang="en-US" sz="3200" b="1" dirty="0">
                <a:solidFill>
                  <a:schemeClr val="tx1">
                    <a:lumMod val="85000"/>
                  </a:schemeClr>
                </a:solidFill>
                <a:effectLst/>
                <a:latin typeface="Times New Roman" panose="02020603050405020304" pitchFamily="18" charset="0"/>
                <a:ea typeface="Calibri" panose="020F0502020204030204" pitchFamily="34" charset="0"/>
                <a:cs typeface="Calibri" panose="020F0502020204030204" pitchFamily="34" charset="0"/>
              </a:rPr>
              <a:t>ARCHITECTURAL REQUIREMENTS</a:t>
            </a:r>
            <a:endParaRPr lang="en-CM" sz="4800" dirty="0">
              <a:solidFill>
                <a:schemeClr val="tx1">
                  <a:lumMod val="85000"/>
                </a:schemeClr>
              </a:solidFill>
            </a:endParaRPr>
          </a:p>
        </p:txBody>
      </p:sp>
      <p:pic>
        <p:nvPicPr>
          <p:cNvPr id="4" name="Picture 3">
            <a:extLst>
              <a:ext uri="{FF2B5EF4-FFF2-40B4-BE49-F238E27FC236}">
                <a16:creationId xmlns:a16="http://schemas.microsoft.com/office/drawing/2014/main" id="{FA789EF5-812F-CE37-2260-1729C9DA353E}"/>
              </a:ext>
            </a:extLst>
          </p:cNvPr>
          <p:cNvPicPr>
            <a:picLocks noChangeAspect="1"/>
          </p:cNvPicPr>
          <p:nvPr/>
        </p:nvPicPr>
        <p:blipFill>
          <a:blip r:embed="rId2"/>
          <a:stretch>
            <a:fillRect/>
          </a:stretch>
        </p:blipFill>
        <p:spPr>
          <a:xfrm>
            <a:off x="1372377" y="1586204"/>
            <a:ext cx="9447245" cy="4662196"/>
          </a:xfrm>
          <a:prstGeom prst="rect">
            <a:avLst/>
          </a:prstGeom>
        </p:spPr>
      </p:pic>
    </p:spTree>
    <p:extLst>
      <p:ext uri="{BB962C8B-B14F-4D97-AF65-F5344CB8AC3E}">
        <p14:creationId xmlns:p14="http://schemas.microsoft.com/office/powerpoint/2010/main" val="1171694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EC8F1-E81F-A7CD-CF82-4C3BFAD7FBAE}"/>
              </a:ext>
            </a:extLst>
          </p:cNvPr>
          <p:cNvSpPr>
            <a:spLocks noGrp="1"/>
          </p:cNvSpPr>
          <p:nvPr>
            <p:ph type="title"/>
          </p:nvPr>
        </p:nvSpPr>
        <p:spPr>
          <a:xfrm>
            <a:off x="106533" y="781236"/>
            <a:ext cx="11842812" cy="1458112"/>
          </a:xfrm>
        </p:spPr>
        <p:txBody>
          <a:bodyPr>
            <a:normAutofit fontScale="90000"/>
          </a:bodyPr>
          <a:lstStyle/>
          <a:p>
            <a:pPr marL="742950" lvl="1" indent="-285750">
              <a:lnSpc>
                <a:spcPct val="107000"/>
              </a:lnSpc>
              <a:tabLst>
                <a:tab pos="685800" algn="l"/>
              </a:tabLst>
            </a:pPr>
            <a:r>
              <a:rPr lang="en-US" sz="3100" b="1" kern="100" dirty="0">
                <a:solidFill>
                  <a:schemeClr val="tx1"/>
                </a:solidFill>
                <a:effectLst/>
                <a:uFill>
                  <a:solidFill>
                    <a:srgbClr val="000000"/>
                  </a:solidFill>
                </a:uFill>
                <a:latin typeface="Times New Roman" panose="02020603050405020304" pitchFamily="18" charset="0"/>
                <a:ea typeface="Calibri" panose="020F0502020204030204" pitchFamily="34" charset="0"/>
                <a:cs typeface="Calibri" panose="020F0502020204030204" pitchFamily="34" charset="0"/>
              </a:rPr>
              <a:t>INTERNATIONAL QUALITY STANDARDS FOR TELEMEDICINE APPS</a:t>
            </a:r>
            <a:br>
              <a:rPr lang="en-CM" sz="1400" b="1" u="sng" kern="100" dirty="0">
                <a:solidFill>
                  <a:schemeClr val="tx1"/>
                </a:solidFill>
                <a:effectLst/>
                <a:uFill>
                  <a:solidFill>
                    <a:srgbClr val="000000"/>
                  </a:solidFill>
                </a:uFill>
                <a:latin typeface="Calibri" panose="020F0502020204030204" pitchFamily="34" charset="0"/>
                <a:ea typeface="Calibri" panose="020F0502020204030204" pitchFamily="34" charset="0"/>
              </a:rPr>
            </a:br>
            <a:r>
              <a:rPr lang="en-US" sz="1200" b="1" kern="100" dirty="0">
                <a:solidFill>
                  <a:schemeClr val="tx1"/>
                </a:solidFill>
                <a:effectLst/>
                <a:latin typeface="Times New Roman" panose="02020603050405020304" pitchFamily="18" charset="0"/>
                <a:ea typeface="Calibri" panose="020F0502020204030204" pitchFamily="34" charset="0"/>
              </a:rPr>
              <a:t> </a:t>
            </a:r>
            <a:br>
              <a:rPr lang="en-CM" sz="1100" kern="100" dirty="0">
                <a:solidFill>
                  <a:schemeClr val="tx1"/>
                </a:solidFill>
                <a:effectLst/>
                <a:latin typeface="Calibri" panose="020F0502020204030204" pitchFamily="34" charset="0"/>
                <a:ea typeface="Calibri" panose="020F0502020204030204" pitchFamily="34" charset="0"/>
              </a:rPr>
            </a:br>
            <a:endParaRPr lang="en-CM" dirty="0">
              <a:solidFill>
                <a:schemeClr val="tx1"/>
              </a:solidFill>
            </a:endParaRPr>
          </a:p>
        </p:txBody>
      </p:sp>
      <p:sp>
        <p:nvSpPr>
          <p:cNvPr id="6" name="TextBox 5">
            <a:extLst>
              <a:ext uri="{FF2B5EF4-FFF2-40B4-BE49-F238E27FC236}">
                <a16:creationId xmlns:a16="http://schemas.microsoft.com/office/drawing/2014/main" id="{73398392-A707-76A9-DDC3-D07229688B96}"/>
              </a:ext>
            </a:extLst>
          </p:cNvPr>
          <p:cNvSpPr txBox="1"/>
          <p:nvPr/>
        </p:nvSpPr>
        <p:spPr>
          <a:xfrm>
            <a:off x="1272075" y="3093780"/>
            <a:ext cx="9905997" cy="3606885"/>
          </a:xfrm>
          <a:prstGeom prst="rect">
            <a:avLst/>
          </a:prstGeom>
          <a:noFill/>
        </p:spPr>
        <p:txBody>
          <a:bodyPr wrap="square">
            <a:spAutoFit/>
          </a:bodyPr>
          <a:lstStyle/>
          <a:p>
            <a:pPr marL="400050" algn="just">
              <a:lnSpc>
                <a:spcPct val="107000"/>
              </a:lnSpc>
              <a:spcAft>
                <a:spcPts val="900"/>
              </a:spcAft>
            </a:pPr>
            <a:r>
              <a:rPr lang="en-US" sz="1800" b="1" kern="100" dirty="0">
                <a:solidFill>
                  <a:schemeClr val="tx1">
                    <a:lumMod val="85000"/>
                  </a:schemeClr>
                </a:solidFill>
                <a:effectLst/>
                <a:latin typeface="Times New Roman" panose="02020603050405020304" pitchFamily="18" charset="0"/>
                <a:ea typeface="Times New Roman" panose="02020603050405020304" pitchFamily="18" charset="0"/>
              </a:rPr>
              <a:t>Health Insurance Portability and Accountability Act(HIPAA)</a:t>
            </a:r>
          </a:p>
          <a:p>
            <a:pPr marL="400050" algn="just">
              <a:lnSpc>
                <a:spcPct val="107000"/>
              </a:lnSpc>
              <a:spcAft>
                <a:spcPts val="900"/>
              </a:spcAft>
            </a:pPr>
            <a:endParaRPr lang="en-US" sz="1800" b="1" kern="100" dirty="0">
              <a:solidFill>
                <a:schemeClr val="tx1">
                  <a:lumMod val="85000"/>
                </a:schemeClr>
              </a:solidFill>
              <a:effectLst/>
              <a:latin typeface="Times New Roman" panose="02020603050405020304" pitchFamily="18" charset="0"/>
              <a:ea typeface="Times New Roman" panose="02020603050405020304" pitchFamily="18" charset="0"/>
            </a:endParaRPr>
          </a:p>
          <a:p>
            <a:pPr marL="400050" algn="just">
              <a:lnSpc>
                <a:spcPct val="107000"/>
              </a:lnSpc>
              <a:spcAft>
                <a:spcPts val="900"/>
              </a:spcAft>
            </a:pPr>
            <a:r>
              <a:rPr lang="en-US" sz="1800" b="1" kern="100" dirty="0">
                <a:solidFill>
                  <a:schemeClr val="tx1">
                    <a:lumMod val="85000"/>
                  </a:schemeClr>
                </a:solidFill>
                <a:effectLst/>
                <a:latin typeface="Times New Roman" panose="02020603050405020304" pitchFamily="18" charset="0"/>
                <a:ea typeface="Times New Roman" panose="02020603050405020304" pitchFamily="18" charset="0"/>
              </a:rPr>
              <a:t>General Data Protection Regulation (GDPR)</a:t>
            </a:r>
          </a:p>
          <a:p>
            <a:pPr marL="400050" algn="just">
              <a:lnSpc>
                <a:spcPct val="107000"/>
              </a:lnSpc>
              <a:spcAft>
                <a:spcPts val="900"/>
              </a:spcAft>
            </a:pPr>
            <a:endParaRPr lang="en-US" b="1" kern="100" dirty="0">
              <a:solidFill>
                <a:schemeClr val="tx1">
                  <a:lumMod val="85000"/>
                </a:schemeClr>
              </a:solidFill>
              <a:latin typeface="Times New Roman" panose="02020603050405020304" pitchFamily="18" charset="0"/>
              <a:ea typeface="Calibri" panose="020F0502020204030204" pitchFamily="34" charset="0"/>
            </a:endParaRPr>
          </a:p>
          <a:p>
            <a:pPr marL="400050" algn="just">
              <a:lnSpc>
                <a:spcPct val="107000"/>
              </a:lnSpc>
              <a:spcAft>
                <a:spcPts val="900"/>
              </a:spcAft>
            </a:pPr>
            <a:r>
              <a:rPr lang="en-US" sz="1800" b="1" dirty="0">
                <a:solidFill>
                  <a:schemeClr val="tx1">
                    <a:lumMod val="85000"/>
                  </a:schemeClr>
                </a:solidFill>
                <a:effectLst/>
                <a:latin typeface="Times New Roman" panose="02020603050405020304" pitchFamily="18" charset="0"/>
                <a:ea typeface="Times New Roman" panose="02020603050405020304" pitchFamily="18" charset="0"/>
              </a:rPr>
              <a:t>International Organization for Standardization (ISO) 27001</a:t>
            </a:r>
          </a:p>
          <a:p>
            <a:pPr marL="400050" algn="just">
              <a:lnSpc>
                <a:spcPct val="107000"/>
              </a:lnSpc>
              <a:spcAft>
                <a:spcPts val="900"/>
              </a:spcAft>
            </a:pPr>
            <a:endParaRPr lang="en-US" b="1" kern="100" dirty="0">
              <a:solidFill>
                <a:schemeClr val="tx1">
                  <a:lumMod val="85000"/>
                </a:schemeClr>
              </a:solidFill>
              <a:latin typeface="Times New Roman" panose="02020603050405020304" pitchFamily="18" charset="0"/>
              <a:ea typeface="Calibri" panose="020F0502020204030204" pitchFamily="34" charset="0"/>
            </a:endParaRPr>
          </a:p>
          <a:p>
            <a:pPr marL="400050" algn="just">
              <a:lnSpc>
                <a:spcPct val="107000"/>
              </a:lnSpc>
              <a:spcAft>
                <a:spcPts val="900"/>
              </a:spcAft>
            </a:pPr>
            <a:r>
              <a:rPr lang="en-US" sz="1800" b="1" kern="100" dirty="0">
                <a:solidFill>
                  <a:schemeClr val="tx1">
                    <a:lumMod val="85000"/>
                  </a:schemeClr>
                </a:solidFill>
                <a:effectLst/>
                <a:latin typeface="Times New Roman" panose="02020603050405020304" pitchFamily="18" charset="0"/>
                <a:ea typeface="Times New Roman" panose="02020603050405020304" pitchFamily="18" charset="0"/>
              </a:rPr>
              <a:t>Digital Imaging and Communications in Medicine (DICOM):</a:t>
            </a:r>
            <a:endParaRPr lang="en-CM" sz="1800" kern="100" dirty="0">
              <a:solidFill>
                <a:schemeClr val="tx1">
                  <a:lumMod val="85000"/>
                </a:schemeClr>
              </a:solidFill>
              <a:effectLst/>
              <a:latin typeface="Calibri" panose="020F0502020204030204" pitchFamily="34" charset="0"/>
              <a:ea typeface="Calibri" panose="020F0502020204030204" pitchFamily="34" charset="0"/>
            </a:endParaRPr>
          </a:p>
          <a:p>
            <a:pPr marL="400050" algn="just">
              <a:lnSpc>
                <a:spcPct val="107000"/>
              </a:lnSpc>
              <a:spcAft>
                <a:spcPts val="900"/>
              </a:spcAft>
            </a:pPr>
            <a:endParaRPr lang="en-CM" sz="1800" kern="100" dirty="0">
              <a:solidFill>
                <a:schemeClr val="tx1">
                  <a:lumMod val="85000"/>
                </a:schemeClr>
              </a:solidFill>
              <a:effectLst/>
              <a:latin typeface="Calibri" panose="020F0502020204030204" pitchFamily="34" charset="0"/>
              <a:ea typeface="Calibri" panose="020F0502020204030204" pitchFamily="34" charset="0"/>
            </a:endParaRPr>
          </a:p>
          <a:p>
            <a:pPr marL="400050" algn="just">
              <a:lnSpc>
                <a:spcPct val="107000"/>
              </a:lnSpc>
              <a:spcAft>
                <a:spcPts val="900"/>
              </a:spcAft>
            </a:pPr>
            <a:endParaRPr lang="en-CM" sz="1400" kern="100" dirty="0">
              <a:solidFill>
                <a:schemeClr val="tx1">
                  <a:lumMod val="85000"/>
                </a:schemeClr>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896667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EC2D-A1A7-7107-E47C-AB648EE6337B}"/>
              </a:ext>
            </a:extLst>
          </p:cNvPr>
          <p:cNvSpPr>
            <a:spLocks noGrp="1"/>
          </p:cNvSpPr>
          <p:nvPr>
            <p:ph type="title"/>
          </p:nvPr>
        </p:nvSpPr>
        <p:spPr>
          <a:xfrm>
            <a:off x="603682" y="609600"/>
            <a:ext cx="11008310" cy="1508449"/>
          </a:xfrm>
        </p:spPr>
        <p:txBody>
          <a:bodyPr>
            <a:normAutofit/>
          </a:bodyPr>
          <a:lstStyle/>
          <a:p>
            <a:r>
              <a:rPr lang="en-US" sz="2800" b="0" dirty="0">
                <a:solidFill>
                  <a:schemeClr val="tx1">
                    <a:lumMod val="85000"/>
                  </a:schemeClr>
                </a:solidFill>
                <a:effectLst/>
                <a:latin typeface="Times New Roman" panose="02020603050405020304" pitchFamily="18" charset="0"/>
                <a:ea typeface="Calibri" panose="020F0502020204030204" pitchFamily="34" charset="0"/>
                <a:cs typeface="Calibri" panose="020F0502020204030204" pitchFamily="34" charset="0"/>
              </a:rPr>
              <a:t> </a:t>
            </a:r>
            <a:r>
              <a:rPr lang="en-US" sz="2800" b="1" dirty="0">
                <a:solidFill>
                  <a:schemeClr val="tx1">
                    <a:lumMod val="85000"/>
                  </a:schemeClr>
                </a:solidFill>
                <a:effectLst/>
                <a:latin typeface="Times New Roman" panose="02020603050405020304" pitchFamily="18" charset="0"/>
                <a:ea typeface="Calibri" panose="020F0502020204030204" pitchFamily="34" charset="0"/>
                <a:cs typeface="Calibri" panose="020F0502020204030204" pitchFamily="34" charset="0"/>
              </a:rPr>
              <a:t>ANALYSIS AND RESEARCH ILLUSTRATION FOR MEDIK </a:t>
            </a:r>
            <a:endParaRPr lang="en-CM" sz="4400" b="1" dirty="0">
              <a:solidFill>
                <a:schemeClr val="tx1">
                  <a:lumMod val="85000"/>
                </a:schemeClr>
              </a:solidFill>
            </a:endParaRPr>
          </a:p>
        </p:txBody>
      </p:sp>
      <p:sp>
        <p:nvSpPr>
          <p:cNvPr id="4" name="TextBox 3">
            <a:extLst>
              <a:ext uri="{FF2B5EF4-FFF2-40B4-BE49-F238E27FC236}">
                <a16:creationId xmlns:a16="http://schemas.microsoft.com/office/drawing/2014/main" id="{28E48D70-C2B0-B4B8-9B8E-D36F2412D5EA}"/>
              </a:ext>
            </a:extLst>
          </p:cNvPr>
          <p:cNvSpPr txBox="1"/>
          <p:nvPr/>
        </p:nvSpPr>
        <p:spPr>
          <a:xfrm>
            <a:off x="1387506" y="2908326"/>
            <a:ext cx="8991600" cy="3154005"/>
          </a:xfrm>
          <a:prstGeom prst="rect">
            <a:avLst/>
          </a:prstGeom>
          <a:noFill/>
        </p:spPr>
        <p:txBody>
          <a:bodyPr wrap="square">
            <a:spAutoFit/>
          </a:bodyPr>
          <a:lstStyle/>
          <a:p>
            <a:pPr marL="120650" algn="just">
              <a:lnSpc>
                <a:spcPct val="107000"/>
              </a:lnSpc>
              <a:spcAft>
                <a:spcPts val="1320"/>
              </a:spcAft>
            </a:pPr>
            <a:r>
              <a:rPr lang="en-US" b="1" kern="100" dirty="0">
                <a:solidFill>
                  <a:schemeClr val="tx1">
                    <a:lumMod val="85000"/>
                  </a:schemeClr>
                </a:solidFill>
                <a:latin typeface="Times New Roman" panose="02020603050405020304" pitchFamily="18" charset="0"/>
                <a:ea typeface="Calibri" panose="020F0502020204030204" pitchFamily="34" charset="0"/>
              </a:rPr>
              <a:t>&gt; </a:t>
            </a:r>
            <a:r>
              <a:rPr lang="en-US" sz="1800" b="1" kern="100" dirty="0">
                <a:solidFill>
                  <a:schemeClr val="tx1">
                    <a:lumMod val="85000"/>
                  </a:schemeClr>
                </a:solidFill>
                <a:effectLst/>
                <a:latin typeface="Times New Roman" panose="02020603050405020304" pitchFamily="18" charset="0"/>
                <a:ea typeface="Calibri" panose="020F0502020204030204" pitchFamily="34" charset="0"/>
              </a:rPr>
              <a:t> </a:t>
            </a:r>
            <a:r>
              <a:rPr lang="en-US" sz="1800" b="1" kern="100" dirty="0">
                <a:solidFill>
                  <a:schemeClr val="tx1">
                    <a:lumMod val="85000"/>
                  </a:schemeClr>
                </a:solidFill>
                <a:effectLst/>
                <a:latin typeface="Times New Roman" panose="02020603050405020304" pitchFamily="18" charset="0"/>
                <a:ea typeface="Calibri" panose="020F0502020204030204" pitchFamily="34" charset="0"/>
                <a:cs typeface="Calibri" panose="020F0502020204030204" pitchFamily="34" charset="0"/>
              </a:rPr>
              <a:t>OVERVIEW </a:t>
            </a:r>
          </a:p>
          <a:p>
            <a:pPr marL="120650" algn="just">
              <a:lnSpc>
                <a:spcPct val="107000"/>
              </a:lnSpc>
              <a:spcAft>
                <a:spcPts val="1320"/>
              </a:spcAft>
            </a:pPr>
            <a:r>
              <a:rPr lang="en-US" b="1" kern="100" dirty="0">
                <a:solidFill>
                  <a:schemeClr val="tx1">
                    <a:lumMod val="85000"/>
                  </a:schemeClr>
                </a:solidFill>
                <a:latin typeface="Times New Roman" panose="02020603050405020304" pitchFamily="18" charset="0"/>
                <a:ea typeface="Calibri" panose="020F0502020204030204" pitchFamily="34" charset="0"/>
              </a:rPr>
              <a:t>&gt;</a:t>
            </a:r>
            <a:r>
              <a:rPr lang="en-US" sz="1800" b="1" kern="100" dirty="0">
                <a:solidFill>
                  <a:schemeClr val="tx1">
                    <a:lumMod val="85000"/>
                  </a:schemeClr>
                </a:solidFill>
                <a:effectLst/>
                <a:latin typeface="Times New Roman" panose="02020603050405020304" pitchFamily="18" charset="0"/>
                <a:ea typeface="Calibri" panose="020F0502020204030204" pitchFamily="34" charset="0"/>
              </a:rPr>
              <a:t> </a:t>
            </a:r>
            <a:r>
              <a:rPr lang="en-US" sz="1800" b="1" kern="100" dirty="0">
                <a:solidFill>
                  <a:schemeClr val="tx1">
                    <a:lumMod val="85000"/>
                  </a:schemeClr>
                </a:solidFill>
                <a:effectLst/>
                <a:latin typeface="Times New Roman" panose="02020603050405020304" pitchFamily="18" charset="0"/>
                <a:ea typeface="Calibri" panose="020F0502020204030204" pitchFamily="34" charset="0"/>
                <a:cs typeface="Calibri" panose="020F0502020204030204" pitchFamily="34" charset="0"/>
              </a:rPr>
              <a:t>ANALYSIS</a:t>
            </a:r>
            <a:r>
              <a:rPr lang="en-US" sz="1800" b="1" kern="100" dirty="0">
                <a:solidFill>
                  <a:schemeClr val="tx1">
                    <a:lumMod val="85000"/>
                  </a:schemeClr>
                </a:solidFill>
                <a:effectLst/>
                <a:latin typeface="Times New Roman" panose="02020603050405020304" pitchFamily="18" charset="0"/>
                <a:ea typeface="Calibri" panose="020F0502020204030204" pitchFamily="34" charset="0"/>
              </a:rPr>
              <a:t> </a:t>
            </a:r>
          </a:p>
          <a:p>
            <a:pPr marL="120650" algn="just">
              <a:lnSpc>
                <a:spcPct val="107000"/>
              </a:lnSpc>
              <a:spcAft>
                <a:spcPts val="1320"/>
              </a:spcAft>
            </a:pPr>
            <a:r>
              <a:rPr lang="en-US" b="1" kern="100" dirty="0">
                <a:solidFill>
                  <a:schemeClr val="tx1">
                    <a:lumMod val="85000"/>
                  </a:schemeClr>
                </a:solidFill>
                <a:latin typeface="Times New Roman" panose="02020603050405020304" pitchFamily="18" charset="0"/>
                <a:ea typeface="Calibri" panose="020F0502020204030204" pitchFamily="34" charset="0"/>
              </a:rPr>
              <a:t>&gt;</a:t>
            </a:r>
            <a:r>
              <a:rPr lang="en-US" sz="1800" b="1" kern="100" dirty="0">
                <a:solidFill>
                  <a:schemeClr val="tx1">
                    <a:lumMod val="85000"/>
                  </a:schemeClr>
                </a:solidFill>
                <a:effectLst/>
                <a:latin typeface="Times New Roman" panose="02020603050405020304" pitchFamily="18" charset="0"/>
                <a:ea typeface="Calibri" panose="020F0502020204030204" pitchFamily="34" charset="0"/>
              </a:rPr>
              <a:t> </a:t>
            </a:r>
            <a:r>
              <a:rPr lang="en-US" sz="1800" b="1" kern="100" dirty="0">
                <a:solidFill>
                  <a:schemeClr val="tx1">
                    <a:lumMod val="85000"/>
                  </a:schemeClr>
                </a:solidFill>
                <a:effectLst/>
                <a:latin typeface="Times New Roman" panose="02020603050405020304" pitchFamily="18" charset="0"/>
                <a:ea typeface="Calibri" panose="020F0502020204030204" pitchFamily="34" charset="0"/>
                <a:cs typeface="Calibri" panose="020F0502020204030204" pitchFamily="34" charset="0"/>
              </a:rPr>
              <a:t>RESEARCH </a:t>
            </a:r>
            <a:r>
              <a:rPr lang="en-US" sz="1800" b="1" kern="100" dirty="0">
                <a:solidFill>
                  <a:schemeClr val="tx1">
                    <a:lumMod val="85000"/>
                  </a:schemeClr>
                </a:solidFill>
                <a:effectLst/>
                <a:latin typeface="Times New Roman" panose="02020603050405020304" pitchFamily="18" charset="0"/>
                <a:ea typeface="Calibri" panose="020F0502020204030204" pitchFamily="34" charset="0"/>
              </a:rPr>
              <a:t> </a:t>
            </a:r>
            <a:endParaRPr lang="en-CM" sz="1800" b="1" kern="100" dirty="0">
              <a:solidFill>
                <a:schemeClr val="tx1">
                  <a:lumMod val="85000"/>
                </a:schemeClr>
              </a:solidFill>
              <a:effectLst/>
              <a:latin typeface="Calibri" panose="020F0502020204030204" pitchFamily="34" charset="0"/>
              <a:ea typeface="Calibri" panose="020F0502020204030204" pitchFamily="34" charset="0"/>
            </a:endParaRPr>
          </a:p>
          <a:p>
            <a:pPr marL="120650" algn="just">
              <a:lnSpc>
                <a:spcPct val="107000"/>
              </a:lnSpc>
              <a:spcAft>
                <a:spcPts val="1320"/>
              </a:spcAft>
            </a:pPr>
            <a:r>
              <a:rPr lang="en-US" b="1" kern="100" dirty="0">
                <a:solidFill>
                  <a:schemeClr val="tx1">
                    <a:lumMod val="85000"/>
                  </a:schemeClr>
                </a:solidFill>
                <a:latin typeface="Times New Roman" panose="02020603050405020304" pitchFamily="18" charset="0"/>
                <a:ea typeface="Calibri" panose="020F0502020204030204" pitchFamily="34" charset="0"/>
                <a:cs typeface="Calibri" panose="020F0502020204030204" pitchFamily="34" charset="0"/>
              </a:rPr>
              <a:t>&gt; </a:t>
            </a:r>
            <a:r>
              <a:rPr lang="en-US" sz="1800" b="1" kern="100" dirty="0">
                <a:solidFill>
                  <a:schemeClr val="tx1">
                    <a:lumMod val="85000"/>
                  </a:schemeClr>
                </a:solidFill>
                <a:effectLst/>
                <a:latin typeface="Times New Roman" panose="02020603050405020304" pitchFamily="18" charset="0"/>
                <a:ea typeface="Calibri" panose="020F0502020204030204" pitchFamily="34" charset="0"/>
                <a:cs typeface="Calibri" panose="020F0502020204030204" pitchFamily="34" charset="0"/>
              </a:rPr>
              <a:t>ILLUSTRATION</a:t>
            </a:r>
            <a:r>
              <a:rPr lang="en-US" sz="1800" b="1" kern="100" dirty="0">
                <a:solidFill>
                  <a:schemeClr val="tx1">
                    <a:lumMod val="85000"/>
                  </a:schemeClr>
                </a:solidFill>
                <a:effectLst/>
                <a:latin typeface="Times New Roman" panose="02020603050405020304" pitchFamily="18" charset="0"/>
                <a:ea typeface="Calibri" panose="020F0502020204030204" pitchFamily="34" charset="0"/>
              </a:rPr>
              <a:t> </a:t>
            </a:r>
          </a:p>
          <a:p>
            <a:pPr marL="120650" algn="just">
              <a:lnSpc>
                <a:spcPct val="107000"/>
              </a:lnSpc>
              <a:spcAft>
                <a:spcPts val="1320"/>
              </a:spcAft>
            </a:pPr>
            <a:endParaRPr lang="en-CM" sz="1800" b="1" kern="100" dirty="0">
              <a:solidFill>
                <a:schemeClr val="tx1">
                  <a:lumMod val="85000"/>
                </a:schemeClr>
              </a:solidFill>
              <a:effectLst/>
              <a:latin typeface="Calibri" panose="020F0502020204030204" pitchFamily="34" charset="0"/>
              <a:ea typeface="Calibri" panose="020F0502020204030204" pitchFamily="34" charset="0"/>
            </a:endParaRPr>
          </a:p>
          <a:p>
            <a:pPr marL="120650" algn="just">
              <a:lnSpc>
                <a:spcPct val="107000"/>
              </a:lnSpc>
              <a:spcAft>
                <a:spcPts val="1320"/>
              </a:spcAft>
            </a:pPr>
            <a:endParaRPr lang="en-CM" sz="1800" b="1" kern="100" dirty="0">
              <a:solidFill>
                <a:schemeClr val="tx1">
                  <a:lumMod val="85000"/>
                </a:schemeClr>
              </a:solidFill>
              <a:effectLst/>
              <a:latin typeface="Calibri" panose="020F0502020204030204" pitchFamily="34" charset="0"/>
              <a:ea typeface="Calibri" panose="020F0502020204030204" pitchFamily="34" charset="0"/>
            </a:endParaRPr>
          </a:p>
          <a:p>
            <a:pPr marL="120650" algn="just">
              <a:lnSpc>
                <a:spcPct val="107000"/>
              </a:lnSpc>
              <a:spcAft>
                <a:spcPts val="1320"/>
              </a:spcAft>
            </a:pPr>
            <a:endParaRPr lang="en-CM" sz="1800" b="1" kern="100" dirty="0">
              <a:solidFill>
                <a:schemeClr val="tx1">
                  <a:lumMod val="85000"/>
                </a:schemeClr>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307132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FFD17-90DB-D602-EF94-97E57E49ACEC}"/>
              </a:ext>
            </a:extLst>
          </p:cNvPr>
          <p:cNvSpPr>
            <a:spLocks noGrp="1"/>
          </p:cNvSpPr>
          <p:nvPr>
            <p:ph type="title"/>
          </p:nvPr>
        </p:nvSpPr>
        <p:spPr>
          <a:xfrm>
            <a:off x="372862" y="1109709"/>
            <a:ext cx="11655123" cy="4918229"/>
          </a:xfrm>
        </p:spPr>
        <p:txBody>
          <a:bodyPr>
            <a:normAutofit fontScale="90000"/>
          </a:bodyPr>
          <a:lstStyle/>
          <a:p>
            <a:r>
              <a:rPr lang="en-US" sz="3600" b="1" kern="100" dirty="0">
                <a:solidFill>
                  <a:srgbClr val="000000"/>
                </a:solidFill>
                <a:effectLst/>
                <a:latin typeface="Times New Roman" panose="02020603050405020304" pitchFamily="18" charset="0"/>
                <a:ea typeface="Calibri" panose="020F0502020204030204" pitchFamily="34" charset="0"/>
                <a:cs typeface="Calibri" panose="020F0502020204030204" pitchFamily="34" charset="0"/>
              </a:rPr>
              <a:t>SYSTEM, USER INTERFACE (UI) AND DATABASE DESIGN OF MEDIK</a:t>
            </a:r>
            <a:br>
              <a:rPr lang="en-CM" sz="1800" b="1" kern="100" dirty="0">
                <a:solidFill>
                  <a:srgbClr val="000000"/>
                </a:solidFill>
                <a:effectLst/>
                <a:latin typeface="Calibri" panose="020F0502020204030204" pitchFamily="34" charset="0"/>
                <a:ea typeface="Calibri" panose="020F0502020204030204" pitchFamily="34" charset="0"/>
              </a:rPr>
            </a:br>
            <a:br>
              <a:rPr lang="en-US" sz="2800" kern="100" dirty="0">
                <a:solidFill>
                  <a:schemeClr val="tx1"/>
                </a:solidFill>
                <a:effectLst/>
                <a:latin typeface="Times New Roman" panose="02020603050405020304" pitchFamily="18" charset="0"/>
                <a:ea typeface="Calibri" panose="020F0502020204030204" pitchFamily="34" charset="0"/>
                <a:cs typeface="Calibri" panose="020F0502020204030204" pitchFamily="34" charset="0"/>
              </a:rPr>
            </a:br>
            <a:r>
              <a:rPr lang="en-US" sz="2800" kern="100" dirty="0">
                <a:solidFill>
                  <a:schemeClr val="tx1"/>
                </a:solidFill>
                <a:effectLst/>
                <a:latin typeface="Times New Roman" panose="02020603050405020304" pitchFamily="18" charset="0"/>
                <a:ea typeface="Calibri" panose="020F0502020204030204" pitchFamily="34" charset="0"/>
                <a:cs typeface="Calibri" panose="020F0502020204030204" pitchFamily="34" charset="0"/>
              </a:rPr>
              <a:t> </a:t>
            </a:r>
            <a:br>
              <a:rPr lang="en-US" sz="2800" kern="100" dirty="0">
                <a:solidFill>
                  <a:schemeClr val="tx1"/>
                </a:solidFill>
                <a:effectLst/>
                <a:latin typeface="Times New Roman" panose="02020603050405020304" pitchFamily="18" charset="0"/>
                <a:ea typeface="Calibri" panose="020F0502020204030204" pitchFamily="34" charset="0"/>
                <a:cs typeface="Calibri" panose="020F0502020204030204" pitchFamily="34" charset="0"/>
              </a:rPr>
            </a:br>
            <a:br>
              <a:rPr lang="en-US" sz="2800" kern="100" dirty="0">
                <a:solidFill>
                  <a:schemeClr val="tx1"/>
                </a:solidFill>
                <a:effectLst/>
                <a:latin typeface="Times New Roman" panose="02020603050405020304" pitchFamily="18" charset="0"/>
                <a:ea typeface="Calibri" panose="020F0502020204030204" pitchFamily="34" charset="0"/>
                <a:cs typeface="Calibri" panose="020F0502020204030204" pitchFamily="34" charset="0"/>
              </a:rPr>
            </a:br>
            <a:br>
              <a:rPr lang="en-US" sz="2800" kern="100" dirty="0">
                <a:solidFill>
                  <a:schemeClr val="tx1"/>
                </a:solidFill>
                <a:effectLst/>
                <a:latin typeface="Times New Roman" panose="02020603050405020304" pitchFamily="18" charset="0"/>
                <a:ea typeface="Calibri" panose="020F0502020204030204" pitchFamily="34" charset="0"/>
                <a:cs typeface="Calibri" panose="020F0502020204030204" pitchFamily="34" charset="0"/>
              </a:rPr>
            </a:br>
            <a:br>
              <a:rPr lang="en-US" sz="2800" kern="100" dirty="0">
                <a:solidFill>
                  <a:schemeClr val="tx1"/>
                </a:solidFill>
                <a:effectLst/>
                <a:latin typeface="Times New Roman" panose="02020603050405020304" pitchFamily="18" charset="0"/>
                <a:ea typeface="Calibri" panose="020F0502020204030204" pitchFamily="34" charset="0"/>
                <a:cs typeface="Calibri" panose="020F0502020204030204" pitchFamily="34" charset="0"/>
              </a:rPr>
            </a:br>
            <a:br>
              <a:rPr lang="en-US" sz="2800" kern="100" dirty="0">
                <a:solidFill>
                  <a:schemeClr val="tx1"/>
                </a:solidFill>
                <a:effectLst/>
                <a:latin typeface="Times New Roman" panose="02020603050405020304" pitchFamily="18" charset="0"/>
                <a:ea typeface="Calibri" panose="020F0502020204030204" pitchFamily="34" charset="0"/>
                <a:cs typeface="Calibri" panose="020F0502020204030204" pitchFamily="34" charset="0"/>
              </a:rPr>
            </a:br>
            <a:br>
              <a:rPr lang="en-US" sz="2800" kern="100" dirty="0">
                <a:solidFill>
                  <a:schemeClr val="tx1"/>
                </a:solidFill>
                <a:effectLst/>
                <a:latin typeface="Times New Roman" panose="02020603050405020304" pitchFamily="18" charset="0"/>
                <a:ea typeface="Calibri" panose="020F0502020204030204" pitchFamily="34" charset="0"/>
                <a:cs typeface="Calibri" panose="020F0502020204030204" pitchFamily="34" charset="0"/>
              </a:rPr>
            </a:br>
            <a:r>
              <a:rPr lang="en-US" sz="2800" b="1" kern="100" dirty="0">
                <a:solidFill>
                  <a:schemeClr val="tx1"/>
                </a:solidFill>
                <a:effectLst/>
                <a:latin typeface="Times New Roman" panose="02020603050405020304" pitchFamily="18" charset="0"/>
                <a:ea typeface="Calibri" panose="020F0502020204030204" pitchFamily="34" charset="0"/>
                <a:cs typeface="Calibri" panose="020F0502020204030204" pitchFamily="34" charset="0"/>
              </a:rPr>
              <a:t>1) </a:t>
            </a:r>
            <a:r>
              <a:rPr lang="en-US" sz="3600" b="1" kern="100" dirty="0">
                <a:solidFill>
                  <a:schemeClr val="tx1"/>
                </a:solidFill>
                <a:effectLst/>
                <a:latin typeface="Times New Roman" panose="02020603050405020304" pitchFamily="18" charset="0"/>
                <a:ea typeface="Calibri" panose="020F0502020204030204" pitchFamily="34" charset="0"/>
                <a:cs typeface="Calibri" panose="020F0502020204030204" pitchFamily="34" charset="0"/>
              </a:rPr>
              <a:t>SYSTEM DESIGN</a:t>
            </a:r>
            <a:br>
              <a:rPr lang="en-CM" sz="2700" b="1" kern="100" dirty="0">
                <a:solidFill>
                  <a:srgbClr val="000000"/>
                </a:solidFill>
                <a:effectLst/>
                <a:latin typeface="Calibri" panose="020F0502020204030204" pitchFamily="34" charset="0"/>
                <a:ea typeface="Calibri" panose="020F0502020204030204" pitchFamily="34" charset="0"/>
              </a:rPr>
            </a:br>
            <a:endParaRPr lang="en-CM" b="1" dirty="0"/>
          </a:p>
        </p:txBody>
      </p:sp>
    </p:spTree>
    <p:extLst>
      <p:ext uri="{BB962C8B-B14F-4D97-AF65-F5344CB8AC3E}">
        <p14:creationId xmlns:p14="http://schemas.microsoft.com/office/powerpoint/2010/main" val="3783651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08722AE-29FB-CF39-5E90-41ACCD56B50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7667" y="932155"/>
            <a:ext cx="10218198" cy="5095783"/>
          </a:xfrm>
          <a:prstGeom prst="rect">
            <a:avLst/>
          </a:prstGeom>
          <a:noFill/>
          <a:ln>
            <a:noFill/>
          </a:ln>
        </p:spPr>
      </p:pic>
    </p:spTree>
    <p:extLst>
      <p:ext uri="{BB962C8B-B14F-4D97-AF65-F5344CB8AC3E}">
        <p14:creationId xmlns:p14="http://schemas.microsoft.com/office/powerpoint/2010/main" val="13990611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F730BA9-AFA0-BE15-9CD7-7CD42E1C45D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3395707" y="-1415986"/>
            <a:ext cx="5255583" cy="9809826"/>
          </a:xfrm>
          <a:prstGeom prst="rect">
            <a:avLst/>
          </a:prstGeom>
        </p:spPr>
      </p:pic>
    </p:spTree>
    <p:extLst>
      <p:ext uri="{BB962C8B-B14F-4D97-AF65-F5344CB8AC3E}">
        <p14:creationId xmlns:p14="http://schemas.microsoft.com/office/powerpoint/2010/main" val="321771804"/>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954</TotalTime>
  <Words>442</Words>
  <Application>Microsoft Office PowerPoint</Application>
  <PresentationFormat>Widescreen</PresentationFormat>
  <Paragraphs>61</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Garamond</vt:lpstr>
      <vt:lpstr>Segoe UI Symbol</vt:lpstr>
      <vt:lpstr>Times New Roman</vt:lpstr>
      <vt:lpstr>Organic</vt:lpstr>
      <vt:lpstr>MEDIK</vt:lpstr>
      <vt:lpstr>INTRODUCTION</vt:lpstr>
      <vt:lpstr>   PROJECT DETAILS, REQUIREMENT DESCRIPTION AND STANDARDS ANALYSIS     </vt:lpstr>
      <vt:lpstr>ARCHITECTURAL REQUIREMENTS</vt:lpstr>
      <vt:lpstr>INTERNATIONAL QUALITY STANDARDS FOR TELEMEDICINE APPS   </vt:lpstr>
      <vt:lpstr> ANALYSIS AND RESEARCH ILLUSTRATION FOR MEDIK </vt:lpstr>
      <vt:lpstr>SYSTEM, USER INTERFACE (UI) AND DATABASE DESIGN OF MEDIK         1) SYSTEM DESIGN </vt:lpstr>
      <vt:lpstr>PowerPoint Presentation</vt:lpstr>
      <vt:lpstr>PowerPoint Presentation</vt:lpstr>
      <vt:lpstr>PowerPoint Presentation</vt:lpstr>
      <vt:lpstr>PowerPoint Presentation</vt:lpstr>
      <vt:lpstr>2) UI DESIGN</vt:lpstr>
      <vt:lpstr>PowerPoint Presentation</vt:lpstr>
      <vt:lpstr>PowerPoint Presentation</vt:lpstr>
      <vt:lpstr>PowerPoint Presentation</vt:lpstr>
      <vt:lpstr>3) DATABASE DESIGN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MEDIK</dc:title>
  <dc:creator>Quinuel Ndip-Agbor</dc:creator>
  <cp:lastModifiedBy>Quinuel Ndip-Agbor</cp:lastModifiedBy>
  <cp:revision>2</cp:revision>
  <dcterms:created xsi:type="dcterms:W3CDTF">2024-01-10T05:14:34Z</dcterms:created>
  <dcterms:modified xsi:type="dcterms:W3CDTF">2024-01-11T00:43:38Z</dcterms:modified>
</cp:coreProperties>
</file>

<file path=docProps/thumbnail.jpeg>
</file>